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4" r:id="rId3"/>
    <p:sldId id="258" r:id="rId4"/>
    <p:sldId id="261" r:id="rId5"/>
    <p:sldId id="257" r:id="rId6"/>
    <p:sldId id="260" r:id="rId7"/>
    <p:sldId id="275" r:id="rId8"/>
    <p:sldId id="259" r:id="rId9"/>
    <p:sldId id="276" r:id="rId10"/>
    <p:sldId id="273" r:id="rId11"/>
    <p:sldId id="280" r:id="rId12"/>
    <p:sldId id="262" r:id="rId13"/>
    <p:sldId id="277" r:id="rId14"/>
    <p:sldId id="265" r:id="rId15"/>
    <p:sldId id="266" r:id="rId16"/>
    <p:sldId id="267" r:id="rId17"/>
    <p:sldId id="268" r:id="rId18"/>
    <p:sldId id="278" r:id="rId19"/>
    <p:sldId id="279"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4643" autoAdjust="0"/>
  </p:normalViewPr>
  <p:slideViewPr>
    <p:cSldViewPr snapToGrid="0" snapToObjects="1">
      <p:cViewPr varScale="1">
        <p:scale>
          <a:sx n="79" d="100"/>
          <a:sy n="79" d="100"/>
        </p:scale>
        <p:origin x="-90"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9DDB2-99F9-984B-8231-D97CF74498C9}" type="datetimeFigureOut">
              <a:rPr lang="en-US" smtClean="0"/>
              <a:t>4/21/2015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64A3E-F5EB-8843-8D6B-003083410515}" type="slidenum">
              <a:rPr lang="en-US" smtClean="0"/>
              <a:t>‹#›</a:t>
            </a:fld>
            <a:endParaRPr lang="en-US"/>
          </a:p>
        </p:txBody>
      </p:sp>
    </p:spTree>
    <p:extLst>
      <p:ext uri="{BB962C8B-B14F-4D97-AF65-F5344CB8AC3E}">
        <p14:creationId xmlns:p14="http://schemas.microsoft.com/office/powerpoint/2010/main" val="104737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illustrates the central concept of our work in generative modeling. </a:t>
            </a:r>
          </a:p>
          <a:p>
            <a:r>
              <a:rPr lang="en-US" baseline="0" dirty="0" smtClean="0"/>
              <a:t>Here we construct models for cell components learned for many cell instances and combine them into a statistical model such that we can sample from that model to obtain new parameter values that we use to synthesize new cell instances </a:t>
            </a:r>
          </a:p>
          <a:p>
            <a:endParaRPr lang="en-US" baseline="0" dirty="0" smtClean="0"/>
          </a:p>
        </p:txBody>
      </p:sp>
      <p:sp>
        <p:nvSpPr>
          <p:cNvPr id="4" name="Slide Number Placeholder 3"/>
          <p:cNvSpPr>
            <a:spLocks noGrp="1"/>
          </p:cNvSpPr>
          <p:nvPr>
            <p:ph type="sldNum" sz="quarter" idx="10"/>
          </p:nvPr>
        </p:nvSpPr>
        <p:spPr/>
        <p:txBody>
          <a:bodyPr/>
          <a:lstStyle/>
          <a:p>
            <a:pPr>
              <a:defRPr/>
            </a:pPr>
            <a:fld id="{6ECB1DAF-8245-EE4B-BD01-67758F9D77B1}"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64A3E-F5EB-8843-8D6B-003083410515}" type="slidenum">
              <a:rPr lang="en-US" smtClean="0"/>
              <a:t>3</a:t>
            </a:fld>
            <a:endParaRPr lang="en-US"/>
          </a:p>
        </p:txBody>
      </p:sp>
    </p:spTree>
    <p:extLst>
      <p:ext uri="{BB962C8B-B14F-4D97-AF65-F5344CB8AC3E}">
        <p14:creationId xmlns:p14="http://schemas.microsoft.com/office/powerpoint/2010/main" val="170774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64A3E-F5EB-8843-8D6B-003083410515}" type="slidenum">
              <a:rPr lang="en-US" smtClean="0"/>
              <a:t>4</a:t>
            </a:fld>
            <a:endParaRPr lang="en-US"/>
          </a:p>
        </p:txBody>
      </p:sp>
    </p:spTree>
    <p:extLst>
      <p:ext uri="{BB962C8B-B14F-4D97-AF65-F5344CB8AC3E}">
        <p14:creationId xmlns:p14="http://schemas.microsoft.com/office/powerpoint/2010/main" val="37091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(4/20/15 14:19) -----</a:t>
            </a:r>
          </a:p>
          <a:p>
            <a:r>
              <a:rPr lang="en-US"/>
              <a:t>Compact parameterizaton</a:t>
            </a:r>
          </a:p>
          <a:p>
            <a:endParaRPr lang="en-US"/>
          </a:p>
          <a:p>
            <a:r>
              <a:rPr lang="en-US"/>
              <a:t>Can be lossy</a:t>
            </a:r>
          </a:p>
          <a:p>
            <a:endParaRPr lang="en-US"/>
          </a:p>
          <a:p>
            <a:endParaRPr lang="en-US"/>
          </a:p>
          <a:p>
            <a:r>
              <a:rPr lang="en-US"/>
              <a:t>add gmm parameters to f(x) = p_i line</a:t>
            </a:r>
          </a:p>
          <a:p>
            <a:endParaRPr lang="en-US"/>
          </a:p>
          <a:p>
            <a:r>
              <a:rPr lang="en-US"/>
              <a:t>or pick k based on aic or bic</a:t>
            </a:r>
          </a:p>
          <a:p>
            <a:endParaRPr lang="en-US"/>
          </a:p>
          <a:p>
            <a:endParaRPr lang="en-US"/>
          </a:p>
        </p:txBody>
      </p:sp>
      <p:sp>
        <p:nvSpPr>
          <p:cNvPr id="4" name="Slide Number Placeholder 3"/>
          <p:cNvSpPr>
            <a:spLocks noGrp="1"/>
          </p:cNvSpPr>
          <p:nvPr>
            <p:ph type="sldNum" sz="quarter" idx="10"/>
          </p:nvPr>
        </p:nvSpPr>
        <p:spPr/>
        <p:txBody>
          <a:bodyPr/>
          <a:lstStyle/>
          <a:p>
            <a:fld id="{8FA64A3E-F5EB-8843-8D6B-003083410515}" type="slidenum">
              <a:rPr lang="en-US" smtClean="0"/>
              <a:t>6</a:t>
            </a:fld>
            <a:endParaRPr lang="en-US"/>
          </a:p>
        </p:txBody>
      </p:sp>
    </p:spTree>
    <p:extLst>
      <p:ext uri="{BB962C8B-B14F-4D97-AF65-F5344CB8AC3E}">
        <p14:creationId xmlns:p14="http://schemas.microsoft.com/office/powerpoint/2010/main" val="100007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(4/20/15 14:19) -----</a:t>
            </a:r>
          </a:p>
          <a:p>
            <a:r>
              <a:rPr lang="en-US"/>
              <a:t>By whatever criterion you choose the model, it may be imperfect</a:t>
            </a:r>
          </a:p>
        </p:txBody>
      </p:sp>
      <p:sp>
        <p:nvSpPr>
          <p:cNvPr id="4" name="Slide Number Placeholder 3"/>
          <p:cNvSpPr>
            <a:spLocks noGrp="1"/>
          </p:cNvSpPr>
          <p:nvPr>
            <p:ph type="sldNum" sz="quarter" idx="10"/>
          </p:nvPr>
        </p:nvSpPr>
        <p:spPr/>
        <p:txBody>
          <a:bodyPr/>
          <a:lstStyle/>
          <a:p>
            <a:fld id="{8FA64A3E-F5EB-8843-8D6B-003083410515}" type="slidenum">
              <a:rPr lang="en-US" smtClean="0"/>
              <a:t>8</a:t>
            </a:fld>
            <a:endParaRPr lang="en-US"/>
          </a:p>
        </p:txBody>
      </p:sp>
    </p:spTree>
    <p:extLst>
      <p:ext uri="{BB962C8B-B14F-4D97-AF65-F5344CB8AC3E}">
        <p14:creationId xmlns:p14="http://schemas.microsoft.com/office/powerpoint/2010/main" val="347303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E9C6C-8DDD-DB42-B6DE-E67A16B1798E}" type="slidenum">
              <a:rPr lang="en-US" smtClean="0"/>
              <a:t>17</a:t>
            </a:fld>
            <a:endParaRPr lang="en-US"/>
          </a:p>
        </p:txBody>
      </p:sp>
    </p:spTree>
    <p:extLst>
      <p:ext uri="{BB962C8B-B14F-4D97-AF65-F5344CB8AC3E}">
        <p14:creationId xmlns:p14="http://schemas.microsoft.com/office/powerpoint/2010/main" val="201344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Fig 1. Representative image of segmented Arabidopsis plant protoplast. a) False colored image with green indicating auto fluorescent chloroplast channel and red indicating endoplasmic reticulum. b) Auto fluorescent chloroplast channel. c) ER channel. Notice the high degree of negative </a:t>
            </a:r>
            <a:r>
              <a:rPr lang="en-US" sz="1200" dirty="0" err="1" smtClean="0">
                <a:latin typeface="Times New Roman" panose="02020603050405020304" pitchFamily="18" charset="0"/>
                <a:cs typeface="Times New Roman" panose="02020603050405020304" pitchFamily="18" charset="0"/>
              </a:rPr>
              <a:t>colocalization</a:t>
            </a:r>
            <a:r>
              <a:rPr lang="en-US" sz="1200" dirty="0" smtClean="0">
                <a:latin typeface="Times New Roman" panose="02020603050405020304" pitchFamily="18" charset="0"/>
                <a:cs typeface="Times New Roman" panose="02020603050405020304" pitchFamily="18" charset="0"/>
              </a:rPr>
              <a:t>.</a:t>
            </a:r>
          </a:p>
          <a:p>
            <a:endParaRPr lang="en-US" dirty="0" smtClean="0"/>
          </a:p>
          <a:p>
            <a:r>
              <a:rPr lang="en-US" dirty="0" smtClean="0"/>
              <a:t>Fig 2. DAG</a:t>
            </a:r>
            <a:r>
              <a:rPr lang="en-US" baseline="0" dirty="0" smtClean="0"/>
              <a:t> of spatial interaction network, N is the number of protein patterns</a:t>
            </a:r>
            <a:endParaRPr lang="en-US" dirty="0"/>
          </a:p>
        </p:txBody>
      </p:sp>
      <p:sp>
        <p:nvSpPr>
          <p:cNvPr id="4" name="Slide Number Placeholder 3"/>
          <p:cNvSpPr>
            <a:spLocks noGrp="1"/>
          </p:cNvSpPr>
          <p:nvPr>
            <p:ph type="sldNum" sz="quarter" idx="10"/>
          </p:nvPr>
        </p:nvSpPr>
        <p:spPr/>
        <p:txBody>
          <a:bodyPr/>
          <a:lstStyle/>
          <a:p>
            <a:fld id="{541EA134-4DDD-A54C-A0CB-A8243510CD79}" type="slidenum">
              <a:rPr lang="en-US" smtClean="0"/>
              <a:t>18</a:t>
            </a:fld>
            <a:endParaRPr lang="en-US"/>
          </a:p>
        </p:txBody>
      </p:sp>
    </p:spTree>
    <p:extLst>
      <p:ext uri="{BB962C8B-B14F-4D97-AF65-F5344CB8AC3E}">
        <p14:creationId xmlns:p14="http://schemas.microsoft.com/office/powerpoint/2010/main" val="413743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64A3E-F5EB-8843-8D6B-003083410515}" type="slidenum">
              <a:rPr lang="en-US" smtClean="0"/>
              <a:t>20</a:t>
            </a:fld>
            <a:endParaRPr lang="en-US"/>
          </a:p>
        </p:txBody>
      </p:sp>
    </p:spTree>
    <p:extLst>
      <p:ext uri="{BB962C8B-B14F-4D97-AF65-F5344CB8AC3E}">
        <p14:creationId xmlns:p14="http://schemas.microsoft.com/office/powerpoint/2010/main" val="143255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Spatial</a:t>
            </a:r>
            <a:r>
              <a:rPr lang="en-US" baseline="0" dirty="0" smtClean="0"/>
              <a:t> relationship model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A64A3E-F5EB-8843-8D6B-003083410515}" type="slidenum">
              <a:rPr lang="en-US" smtClean="0"/>
              <a:t>21</a:t>
            </a:fld>
            <a:endParaRPr lang="en-US"/>
          </a:p>
        </p:txBody>
      </p:sp>
    </p:spTree>
    <p:extLst>
      <p:ext uri="{BB962C8B-B14F-4D97-AF65-F5344CB8AC3E}">
        <p14:creationId xmlns:p14="http://schemas.microsoft.com/office/powerpoint/2010/main" val="243081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313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image" Target="../media/image3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3.png"/><Relationship Id="rId4" Type="http://schemas.openxmlformats.org/officeDocument/2006/relationships/package" Target="../embeddings/Microsoft_Word_Document9.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4.emf"/><Relationship Id="rId4" Type="http://schemas.openxmlformats.org/officeDocument/2006/relationships/package" Target="../embeddings/Microsoft_Word_Document10.docx"/></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emf"/><Relationship Id="rId5" Type="http://schemas.openxmlformats.org/officeDocument/2006/relationships/oleObject" Target="../embeddings/oleObject13.bin"/><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3.emf"/><Relationship Id="rId5" Type="http://schemas.openxmlformats.org/officeDocument/2006/relationships/package" Target="../embeddings/Microsoft_Word_Document11.docx"/><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8.jpg"/><Relationship Id="rId7" Type="http://schemas.openxmlformats.org/officeDocument/2006/relationships/package" Target="../embeddings/Microsoft_Word_Document12.docx"/><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50.png"/><Relationship Id="rId4" Type="http://schemas.openxmlformats.org/officeDocument/2006/relationships/image" Target="../media/image49.jpg"/><Relationship Id="rId9" Type="http://schemas.openxmlformats.org/officeDocument/2006/relationships/image" Target="../media/image51.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Word_Document14.docx"/><Relationship Id="rId3" Type="http://schemas.openxmlformats.org/officeDocument/2006/relationships/notesSlide" Target="../notesSlides/notesSlide9.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2.emf"/><Relationship Id="rId5" Type="http://schemas.openxmlformats.org/officeDocument/2006/relationships/package" Target="../embeddings/Microsoft_Word_Document13.docx"/><Relationship Id="rId4" Type="http://schemas.openxmlformats.org/officeDocument/2006/relationships/oleObject" Target="../embeddings/oleObject16.bin"/><Relationship Id="rId9" Type="http://schemas.openxmlformats.org/officeDocument/2006/relationships/image" Target="../media/image3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Word_Document1.docx"/><Relationship Id="rId13" Type="http://schemas.openxmlformats.org/officeDocument/2006/relationships/package" Target="../embeddings/Microsoft_Word_Document2.docx"/><Relationship Id="rId3" Type="http://schemas.openxmlformats.org/officeDocument/2006/relationships/notesSlide" Target="../notesSlides/notesSlide4.xml"/><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14.emf"/><Relationship Id="rId5" Type="http://schemas.openxmlformats.org/officeDocument/2006/relationships/image" Target="../media/image17.png"/><Relationship Id="rId10" Type="http://schemas.openxmlformats.org/officeDocument/2006/relationships/oleObject" Target="../embeddings/oleObject2.bin"/><Relationship Id="rId4" Type="http://schemas.openxmlformats.org/officeDocument/2006/relationships/image" Target="../media/image16.png"/><Relationship Id="rId9" Type="http://schemas.openxmlformats.org/officeDocument/2006/relationships/image" Target="../media/image13.png"/><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19.tif"/><Relationship Id="rId1" Type="http://schemas.openxmlformats.org/officeDocument/2006/relationships/slideLayout" Target="../slideLayouts/slideLayout2.xml"/><Relationship Id="rId5" Type="http://schemas.openxmlformats.org/officeDocument/2006/relationships/image" Target="../media/image22.tif"/><Relationship Id="rId4" Type="http://schemas.openxmlformats.org/officeDocument/2006/relationships/image" Target="../media/image21.t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package" Target="../embeddings/Microsoft_Word_Document3.docx"/><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package" Target="../embeddings/Microsoft_Word_Document7.docx"/><Relationship Id="rId3" Type="http://schemas.openxmlformats.org/officeDocument/2006/relationships/oleObject" Target="../embeddings/oleObject5.bin"/><Relationship Id="rId7" Type="http://schemas.openxmlformats.org/officeDocument/2006/relationships/package" Target="../embeddings/Microsoft_Word_Document5.docx"/><Relationship Id="rId12" Type="http://schemas.openxmlformats.org/officeDocument/2006/relationships/oleObject" Target="../embeddings/oleObject8.bin"/><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package" Target="../embeddings/Microsoft_Word_Document8.docx"/><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7.png"/><Relationship Id="rId5" Type="http://schemas.openxmlformats.org/officeDocument/2006/relationships/image" Target="../media/image25.png"/><Relationship Id="rId15" Type="http://schemas.openxmlformats.org/officeDocument/2006/relationships/oleObject" Target="../embeddings/oleObject9.bin"/><Relationship Id="rId10" Type="http://schemas.openxmlformats.org/officeDocument/2006/relationships/package" Target="../embeddings/Microsoft_Word_Document6.docx"/><Relationship Id="rId4" Type="http://schemas.openxmlformats.org/officeDocument/2006/relationships/package" Target="../embeddings/Microsoft_Word_Document4.docx"/><Relationship Id="rId9" Type="http://schemas.openxmlformats.org/officeDocument/2006/relationships/oleObject" Target="../embeddings/oleObject7.bin"/><Relationship Id="rId1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Model Selection in </a:t>
            </a:r>
            <a:br>
              <a:rPr lang="en-US" b="1" dirty="0" smtClean="0"/>
            </a:br>
            <a:r>
              <a:rPr lang="en-US" b="1" dirty="0" smtClean="0"/>
              <a:t>Parameterizing Cell Images and Populations</a:t>
            </a:r>
            <a:endParaRPr lang="en-US" b="1" dirty="0"/>
          </a:p>
        </p:txBody>
      </p:sp>
      <p:sp>
        <p:nvSpPr>
          <p:cNvPr id="3" name="Subtitle 2"/>
          <p:cNvSpPr>
            <a:spLocks noGrp="1"/>
          </p:cNvSpPr>
          <p:nvPr>
            <p:ph type="subTitle" idx="1"/>
          </p:nvPr>
        </p:nvSpPr>
        <p:spPr>
          <a:xfrm>
            <a:off x="1524000" y="4859784"/>
            <a:ext cx="9144000" cy="1655762"/>
          </a:xfrm>
        </p:spPr>
        <p:txBody>
          <a:bodyPr>
            <a:normAutofit/>
          </a:bodyPr>
          <a:lstStyle/>
          <a:p>
            <a:r>
              <a:rPr lang="en-US" dirty="0" smtClean="0"/>
              <a:t>MMBIOS, April 2015</a:t>
            </a:r>
          </a:p>
          <a:p>
            <a:r>
              <a:rPr lang="en-US" dirty="0" smtClean="0"/>
              <a:t>Gregory R. Johnson</a:t>
            </a:r>
          </a:p>
          <a:p>
            <a:endParaRPr lang="en-US" dirty="0"/>
          </a:p>
        </p:txBody>
      </p:sp>
    </p:spTree>
    <p:extLst>
      <p:ext uri="{BB962C8B-B14F-4D97-AF65-F5344CB8AC3E}">
        <p14:creationId xmlns:p14="http://schemas.microsoft.com/office/powerpoint/2010/main" val="168169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739"/>
            <a:ext cx="10515600" cy="1325563"/>
          </a:xfrm>
        </p:spPr>
        <p:txBody>
          <a:bodyPr/>
          <a:lstStyle/>
          <a:p>
            <a:r>
              <a:rPr lang="en-US" dirty="0" smtClean="0"/>
              <a:t>Shape space dimensionality </a:t>
            </a:r>
            <a:r>
              <a:rPr lang="en-US" dirty="0" err="1" smtClean="0"/>
              <a:t>vs</a:t>
            </a:r>
            <a:r>
              <a:rPr lang="en-US" dirty="0" smtClean="0"/>
              <a:t> Reconstruction</a:t>
            </a:r>
            <a:endParaRPr lang="en-US" dirty="0"/>
          </a:p>
        </p:txBody>
      </p:sp>
      <p:sp>
        <p:nvSpPr>
          <p:cNvPr id="3" name="Content Placeholder 2"/>
          <p:cNvSpPr>
            <a:spLocks noGrp="1"/>
          </p:cNvSpPr>
          <p:nvPr>
            <p:ph idx="1"/>
          </p:nvPr>
        </p:nvSpPr>
        <p:spPr>
          <a:xfrm>
            <a:off x="838200" y="1216824"/>
            <a:ext cx="10515600" cy="4960139"/>
          </a:xfrm>
        </p:spPr>
        <p:txBody>
          <a:bodyPr/>
          <a:lstStyle/>
          <a:p>
            <a:r>
              <a:rPr lang="en-US" dirty="0" smtClean="0"/>
              <a:t>Reconstruction is dependent on the number of observed distances and the dimensionality of the embedding </a:t>
            </a:r>
            <a:endParaRPr lang="en-US" dirty="0"/>
          </a:p>
        </p:txBody>
      </p:sp>
      <p:pic>
        <p:nvPicPr>
          <p:cNvPr id="4" name="Picture 3" descr="figS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9" y="2200190"/>
            <a:ext cx="8860890" cy="4310703"/>
          </a:xfrm>
          <a:prstGeom prst="rect">
            <a:avLst/>
          </a:prstGeom>
        </p:spPr>
      </p:pic>
      <p:sp>
        <p:nvSpPr>
          <p:cNvPr id="5" name="TextBox 4"/>
          <p:cNvSpPr txBox="1"/>
          <p:nvPr/>
        </p:nvSpPr>
        <p:spPr>
          <a:xfrm>
            <a:off x="8950833" y="2814754"/>
            <a:ext cx="3241167" cy="369332"/>
          </a:xfrm>
          <a:prstGeom prst="rect">
            <a:avLst/>
          </a:prstGeom>
          <a:noFill/>
        </p:spPr>
        <p:txBody>
          <a:bodyPr wrap="none" rtlCol="0">
            <a:spAutoFit/>
          </a:bodyPr>
          <a:lstStyle/>
          <a:p>
            <a:r>
              <a:rPr lang="en-US" dirty="0" smtClean="0"/>
              <a:t>blue = 1 dimensional embedding</a:t>
            </a:r>
            <a:endParaRPr lang="en-US" dirty="0"/>
          </a:p>
        </p:txBody>
      </p:sp>
      <p:sp>
        <p:nvSpPr>
          <p:cNvPr id="6" name="TextBox 5"/>
          <p:cNvSpPr txBox="1"/>
          <p:nvPr/>
        </p:nvSpPr>
        <p:spPr>
          <a:xfrm>
            <a:off x="8950833" y="3184086"/>
            <a:ext cx="2911825" cy="369332"/>
          </a:xfrm>
          <a:prstGeom prst="rect">
            <a:avLst/>
          </a:prstGeom>
          <a:noFill/>
        </p:spPr>
        <p:txBody>
          <a:bodyPr wrap="none" rtlCol="0">
            <a:spAutoFit/>
          </a:bodyPr>
          <a:lstStyle/>
          <a:p>
            <a:r>
              <a:rPr lang="en-US" dirty="0" smtClean="0"/>
              <a:t>red = “complete” embedding</a:t>
            </a:r>
            <a:endParaRPr lang="en-US" dirty="0"/>
          </a:p>
        </p:txBody>
      </p:sp>
    </p:spTree>
    <p:extLst>
      <p:ext uri="{BB962C8B-B14F-4D97-AF65-F5344CB8AC3E}">
        <p14:creationId xmlns:p14="http://schemas.microsoft.com/office/powerpoint/2010/main" val="408893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hapeSpace_cell_blk.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68" y="1487933"/>
            <a:ext cx="7619168" cy="5720725"/>
          </a:xfrm>
          <a:prstGeom prst="rect">
            <a:avLst/>
          </a:prstGeom>
        </p:spPr>
      </p:pic>
      <p:sp>
        <p:nvSpPr>
          <p:cNvPr id="2" name="Title 1"/>
          <p:cNvSpPr>
            <a:spLocks noGrp="1"/>
          </p:cNvSpPr>
          <p:nvPr>
            <p:ph type="title"/>
          </p:nvPr>
        </p:nvSpPr>
        <p:spPr>
          <a:xfrm>
            <a:off x="838200" y="162370"/>
            <a:ext cx="10515600" cy="1325563"/>
          </a:xfrm>
        </p:spPr>
        <p:txBody>
          <a:bodyPr/>
          <a:lstStyle/>
          <a:p>
            <a:r>
              <a:rPr lang="en-US" dirty="0" smtClean="0">
                <a:solidFill>
                  <a:schemeClr val="bg1"/>
                </a:solidFill>
              </a:rPr>
              <a:t>Prediction of cell and nuclear dependency</a:t>
            </a:r>
            <a:endParaRPr lang="en-US" dirty="0">
              <a:solidFill>
                <a:schemeClr val="bg1"/>
              </a:solidFill>
            </a:endParaRPr>
          </a:p>
        </p:txBody>
      </p:sp>
      <p:pic>
        <p:nvPicPr>
          <p:cNvPr id="7" name="Picture 6" descr="shapeSpace_nuc_blk.tif"/>
          <p:cNvPicPr>
            <a:picLocks noChangeAspect="1"/>
          </p:cNvPicPr>
          <p:nvPr/>
        </p:nvPicPr>
        <p:blipFill rotWithShape="1">
          <a:blip r:embed="rId3">
            <a:extLst>
              <a:ext uri="{28A0092B-C50C-407E-A947-70E740481C1C}">
                <a14:useLocalDpi xmlns:a14="http://schemas.microsoft.com/office/drawing/2010/main" val="0"/>
              </a:ext>
            </a:extLst>
          </a:blip>
          <a:srcRect l="10994"/>
          <a:stretch/>
        </p:blipFill>
        <p:spPr>
          <a:xfrm>
            <a:off x="6037356" y="1487933"/>
            <a:ext cx="6781550" cy="5720725"/>
          </a:xfrm>
          <a:prstGeom prst="rect">
            <a:avLst/>
          </a:prstGeom>
        </p:spPr>
      </p:pic>
    </p:spTree>
    <p:extLst>
      <p:ext uri="{BB962C8B-B14F-4D97-AF65-F5344CB8AC3E}">
        <p14:creationId xmlns:p14="http://schemas.microsoft.com/office/powerpoint/2010/main" val="1621296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“goodness” of a cell parameterization </a:t>
            </a:r>
            <a:endParaRPr lang="en-US" dirty="0"/>
          </a:p>
        </p:txBody>
      </p:sp>
      <p:sp>
        <p:nvSpPr>
          <p:cNvPr id="3" name="Content Placeholder 2"/>
          <p:cNvSpPr>
            <a:spLocks noGrp="1"/>
          </p:cNvSpPr>
          <p:nvPr>
            <p:ph idx="1"/>
          </p:nvPr>
        </p:nvSpPr>
        <p:spPr>
          <a:xfrm>
            <a:off x="838200" y="1825624"/>
            <a:ext cx="10515600" cy="4717415"/>
          </a:xfrm>
        </p:spPr>
        <p:txBody>
          <a:bodyPr/>
          <a:lstStyle/>
          <a:p>
            <a:r>
              <a:rPr lang="en-US" dirty="0" smtClean="0"/>
              <a:t>Many ways to do this</a:t>
            </a:r>
          </a:p>
          <a:p>
            <a:pPr lvl="1"/>
            <a:r>
              <a:rPr lang="en-US" dirty="0" smtClean="0"/>
              <a:t>Pixel-pixel Mean Squared </a:t>
            </a:r>
          </a:p>
          <a:p>
            <a:pPr lvl="1"/>
            <a:r>
              <a:rPr lang="en-US" dirty="0" err="1" smtClean="0"/>
              <a:t>Sørensen</a:t>
            </a:r>
            <a:r>
              <a:rPr lang="en-US" dirty="0" smtClean="0"/>
              <a:t>-Dice Coefficient for binary images and shapes</a:t>
            </a:r>
          </a:p>
          <a:p>
            <a:pPr lvl="1"/>
            <a:endParaRPr lang="en-US" dirty="0"/>
          </a:p>
          <a:p>
            <a:pPr lvl="1"/>
            <a:endParaRPr lang="en-US" dirty="0" smtClean="0"/>
          </a:p>
          <a:p>
            <a:pPr lvl="1"/>
            <a:r>
              <a:rPr lang="en-US" dirty="0" smtClean="0"/>
              <a:t>Likelihood function…</a:t>
            </a:r>
            <a:endParaRPr lang="en-US" dirty="0"/>
          </a:p>
        </p:txBody>
      </p:sp>
      <p:sp>
        <p:nvSpPr>
          <p:cNvPr id="5" name="TextBox 4"/>
          <p:cNvSpPr txBox="1"/>
          <p:nvPr/>
        </p:nvSpPr>
        <p:spPr>
          <a:xfrm>
            <a:off x="6939280" y="6543040"/>
            <a:ext cx="184666" cy="369332"/>
          </a:xfrm>
          <a:prstGeom prst="rect">
            <a:avLst/>
          </a:prstGeom>
          <a:noFill/>
        </p:spPr>
        <p:txBody>
          <a:bodyPr wrap="none" rtlCol="0">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160150180"/>
              </p:ext>
            </p:extLst>
          </p:nvPr>
        </p:nvGraphicFramePr>
        <p:xfrm>
          <a:off x="448825" y="3179284"/>
          <a:ext cx="10586477" cy="735172"/>
        </p:xfrm>
        <a:graphic>
          <a:graphicData uri="http://schemas.openxmlformats.org/presentationml/2006/ole">
            <mc:AlternateContent xmlns:mc="http://schemas.openxmlformats.org/markup-compatibility/2006">
              <mc:Choice xmlns:v="urn:schemas-microsoft-com:vml" Requires="v">
                <p:oleObj spid="_x0000_s3091" name="Document" r:id="rId4" imgW="5486400" imgH="381000" progId="Word.Document.12">
                  <p:embed/>
                </p:oleObj>
              </mc:Choice>
              <mc:Fallback>
                <p:oleObj name="Document" r:id="rId4" imgW="5486400" imgH="381000" progId="Word.Document.12">
                  <p:embed/>
                  <p:pic>
                    <p:nvPicPr>
                      <p:cNvPr id="0" name=""/>
                      <p:cNvPicPr/>
                      <p:nvPr/>
                    </p:nvPicPr>
                    <p:blipFill>
                      <a:blip r:embed="rId5"/>
                      <a:stretch>
                        <a:fillRect/>
                      </a:stretch>
                    </p:blipFill>
                    <p:spPr>
                      <a:xfrm>
                        <a:off x="448825" y="3179284"/>
                        <a:ext cx="10586477" cy="735172"/>
                      </a:xfrm>
                      <a:prstGeom prst="rect">
                        <a:avLst/>
                      </a:prstGeom>
                    </p:spPr>
                  </p:pic>
                </p:oleObj>
              </mc:Fallback>
            </mc:AlternateContent>
          </a:graphicData>
        </a:graphic>
      </p:graphicFrame>
    </p:spTree>
    <p:extLst>
      <p:ext uri="{BB962C8B-B14F-4D97-AF65-F5344CB8AC3E}">
        <p14:creationId xmlns:p14="http://schemas.microsoft.com/office/powerpoint/2010/main" val="2747017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1855" y="2834256"/>
            <a:ext cx="10515600" cy="1325563"/>
          </a:xfrm>
        </p:spPr>
        <p:txBody>
          <a:bodyPr/>
          <a:lstStyle/>
          <a:p>
            <a:r>
              <a:rPr lang="en-US" dirty="0" smtClean="0"/>
              <a:t>Parameters to distribution</a:t>
            </a:r>
            <a:endParaRPr lang="en-US" dirty="0"/>
          </a:p>
        </p:txBody>
      </p:sp>
      <p:sp>
        <p:nvSpPr>
          <p:cNvPr id="5" name="Rectangle 4"/>
          <p:cNvSpPr/>
          <p:nvPr/>
        </p:nvSpPr>
        <p:spPr>
          <a:xfrm>
            <a:off x="7434209" y="2679083"/>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endParaRPr lang="en-US" dirty="0"/>
          </a:p>
        </p:txBody>
      </p:sp>
      <p:sp>
        <p:nvSpPr>
          <p:cNvPr id="6" name="TextBox 5"/>
          <p:cNvSpPr txBox="1"/>
          <p:nvPr/>
        </p:nvSpPr>
        <p:spPr>
          <a:xfrm rot="5400000">
            <a:off x="7654706" y="3150818"/>
            <a:ext cx="343364" cy="369332"/>
          </a:xfrm>
          <a:prstGeom prst="rect">
            <a:avLst/>
          </a:prstGeom>
          <a:noFill/>
        </p:spPr>
        <p:txBody>
          <a:bodyPr wrap="none" rtlCol="0">
            <a:spAutoFit/>
          </a:bodyPr>
          <a:lstStyle/>
          <a:p>
            <a:r>
              <a:rPr lang="en-US" dirty="0" smtClean="0"/>
              <a:t>…</a:t>
            </a:r>
            <a:endParaRPr lang="en-US" dirty="0"/>
          </a:p>
        </p:txBody>
      </p:sp>
      <p:sp>
        <p:nvSpPr>
          <p:cNvPr id="7" name="Rectangle 6"/>
          <p:cNvSpPr/>
          <p:nvPr/>
        </p:nvSpPr>
        <p:spPr>
          <a:xfrm>
            <a:off x="7434209" y="3516101"/>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t>
            </a:r>
            <a:r>
              <a:rPr lang="en-US" baseline="-25000" dirty="0" err="1" smtClean="0"/>
              <a:t>n</a:t>
            </a:r>
            <a:endParaRPr lang="en-US" dirty="0"/>
          </a:p>
        </p:txBody>
      </p:sp>
      <p:sp>
        <p:nvSpPr>
          <p:cNvPr id="8" name="Rectangle 7"/>
          <p:cNvSpPr/>
          <p:nvPr/>
        </p:nvSpPr>
        <p:spPr>
          <a:xfrm>
            <a:off x="10403321" y="3096557"/>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30000" dirty="0" smtClean="0"/>
              <a:t>*</a:t>
            </a:r>
            <a:endParaRPr lang="en-US" dirty="0"/>
          </a:p>
        </p:txBody>
      </p:sp>
      <p:sp>
        <p:nvSpPr>
          <p:cNvPr id="9" name="Oval 8"/>
          <p:cNvSpPr/>
          <p:nvPr/>
        </p:nvSpPr>
        <p:spPr>
          <a:xfrm>
            <a:off x="8610859" y="2712085"/>
            <a:ext cx="1258164" cy="12581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dirty="0" err="1" smtClean="0"/>
              <a:t>p</a:t>
            </a:r>
            <a:r>
              <a:rPr lang="en-US" baseline="-25000" dirty="0" err="1" smtClean="0"/>
              <a:t>i</a:t>
            </a:r>
            <a:r>
              <a:rPr lang="en-US" dirty="0" err="1" smtClean="0"/>
              <a:t>|Ɵ</a:t>
            </a:r>
            <a:r>
              <a:rPr lang="en-US" dirty="0" smtClean="0"/>
              <a:t>)</a:t>
            </a:r>
            <a:endParaRPr lang="en-US" dirty="0"/>
          </a:p>
        </p:txBody>
      </p:sp>
      <p:cxnSp>
        <p:nvCxnSpPr>
          <p:cNvPr id="10" name="Straight Arrow Connector 9"/>
          <p:cNvCxnSpPr>
            <a:stCxn id="5" idx="3"/>
            <a:endCxn id="9" idx="2"/>
          </p:cNvCxnSpPr>
          <p:nvPr/>
        </p:nvCxnSpPr>
        <p:spPr>
          <a:xfrm>
            <a:off x="8011054" y="2924243"/>
            <a:ext cx="599805" cy="4169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9" idx="2"/>
          </p:cNvCxnSpPr>
          <p:nvPr/>
        </p:nvCxnSpPr>
        <p:spPr>
          <a:xfrm flipV="1">
            <a:off x="8011054" y="3341167"/>
            <a:ext cx="599805" cy="4200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6"/>
            <a:endCxn id="8" idx="1"/>
          </p:cNvCxnSpPr>
          <p:nvPr/>
        </p:nvCxnSpPr>
        <p:spPr>
          <a:xfrm>
            <a:off x="9869023" y="3341167"/>
            <a:ext cx="534298" cy="5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66289" y="3959772"/>
            <a:ext cx="1639241" cy="369332"/>
          </a:xfrm>
          <a:prstGeom prst="rect">
            <a:avLst/>
          </a:prstGeom>
          <a:noFill/>
        </p:spPr>
        <p:txBody>
          <a:bodyPr wrap="none" rtlCol="0">
            <a:spAutoFit/>
          </a:bodyPr>
          <a:lstStyle/>
          <a:p>
            <a:pPr algn="ctr"/>
            <a:r>
              <a:rPr lang="en-US" dirty="0" smtClean="0"/>
              <a:t>d({p</a:t>
            </a:r>
            <a:r>
              <a:rPr lang="en-US" baseline="-25000" dirty="0" smtClean="0"/>
              <a:t>1</a:t>
            </a:r>
            <a:r>
              <a:rPr lang="en-US" dirty="0" smtClean="0"/>
              <a:t>,…,</a:t>
            </a:r>
            <a:r>
              <a:rPr lang="en-US" dirty="0" err="1" smtClean="0"/>
              <a:t>p</a:t>
            </a:r>
            <a:r>
              <a:rPr lang="en-US" baseline="-25000" dirty="0" err="1" smtClean="0"/>
              <a:t>n</a:t>
            </a:r>
            <a:r>
              <a:rPr lang="en-US" dirty="0" smtClean="0"/>
              <a:t>}) = </a:t>
            </a:r>
            <a:r>
              <a:rPr lang="en-US" dirty="0" err="1"/>
              <a:t>Ɵ</a:t>
            </a:r>
            <a:endParaRPr lang="en-US" dirty="0"/>
          </a:p>
        </p:txBody>
      </p:sp>
      <p:sp>
        <p:nvSpPr>
          <p:cNvPr id="14" name="TextBox 13"/>
          <p:cNvSpPr txBox="1"/>
          <p:nvPr/>
        </p:nvSpPr>
        <p:spPr>
          <a:xfrm>
            <a:off x="9603677" y="3959772"/>
            <a:ext cx="1281909" cy="369332"/>
          </a:xfrm>
          <a:prstGeom prst="rect">
            <a:avLst/>
          </a:prstGeom>
          <a:noFill/>
        </p:spPr>
        <p:txBody>
          <a:bodyPr wrap="none" rtlCol="0">
            <a:spAutoFit/>
          </a:bodyPr>
          <a:lstStyle/>
          <a:p>
            <a:pPr algn="ctr"/>
            <a:r>
              <a:rPr lang="en-US" dirty="0" smtClean="0"/>
              <a:t>b(</a:t>
            </a:r>
            <a:r>
              <a:rPr lang="en-US" dirty="0" err="1" smtClean="0"/>
              <a:t>p|</a:t>
            </a:r>
            <a:r>
              <a:rPr lang="en-US" dirty="0" err="1"/>
              <a:t>Ɵ</a:t>
            </a:r>
            <a:r>
              <a:rPr lang="en-US" dirty="0" smtClean="0"/>
              <a:t>) = p*</a:t>
            </a:r>
            <a:endParaRPr lang="en-US" dirty="0"/>
          </a:p>
        </p:txBody>
      </p:sp>
    </p:spTree>
    <p:extLst>
      <p:ext uri="{BB962C8B-B14F-4D97-AF65-F5344CB8AC3E}">
        <p14:creationId xmlns:p14="http://schemas.microsoft.com/office/powerpoint/2010/main" val="1242702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to distribution</a:t>
            </a:r>
            <a:endParaRPr lang="en-US" dirty="0"/>
          </a:p>
        </p:txBody>
      </p:sp>
      <p:sp>
        <p:nvSpPr>
          <p:cNvPr id="32" name="Content Placeholder 31"/>
          <p:cNvSpPr>
            <a:spLocks noGrp="1"/>
          </p:cNvSpPr>
          <p:nvPr>
            <p:ph idx="1"/>
          </p:nvPr>
        </p:nvSpPr>
        <p:spPr>
          <a:xfrm>
            <a:off x="838200" y="2153919"/>
            <a:ext cx="10515600" cy="4195763"/>
          </a:xfrm>
        </p:spPr>
        <p:txBody>
          <a:bodyPr/>
          <a:lstStyle/>
          <a:p>
            <a:r>
              <a:rPr lang="en-US" dirty="0" smtClean="0"/>
              <a:t>“Straight forward” distribution learning and model selection</a:t>
            </a:r>
          </a:p>
          <a:p>
            <a:r>
              <a:rPr lang="en-US" dirty="0" smtClean="0"/>
              <a:t>Some parameterization may </a:t>
            </a:r>
            <a:r>
              <a:rPr lang="en-US" dirty="0" err="1" smtClean="0"/>
              <a:t>overfit</a:t>
            </a:r>
            <a:r>
              <a:rPr lang="en-US" dirty="0" smtClean="0"/>
              <a:t> (i.e. point-mass)</a:t>
            </a:r>
          </a:p>
          <a:p>
            <a:r>
              <a:rPr lang="en-US" dirty="0" smtClean="0"/>
              <a:t>Many models can not be learned via closed-form solutions</a:t>
            </a:r>
          </a:p>
          <a:p>
            <a:endParaRPr lang="en-US" dirty="0"/>
          </a:p>
          <a:p>
            <a:r>
              <a:rPr lang="en-US" dirty="0" smtClean="0"/>
              <a:t>Predictive Maximum Likelihood i.e. </a:t>
            </a:r>
          </a:p>
          <a:p>
            <a:endParaRPr lang="en-US" dirty="0"/>
          </a:p>
        </p:txBody>
      </p:sp>
      <p:sp>
        <p:nvSpPr>
          <p:cNvPr id="4" name="Rectangle 3"/>
          <p:cNvSpPr/>
          <p:nvPr/>
        </p:nvSpPr>
        <p:spPr>
          <a:xfrm>
            <a:off x="7500554" y="209952"/>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endParaRPr lang="en-US" dirty="0"/>
          </a:p>
        </p:txBody>
      </p:sp>
      <p:sp>
        <p:nvSpPr>
          <p:cNvPr id="8" name="TextBox 7"/>
          <p:cNvSpPr txBox="1"/>
          <p:nvPr/>
        </p:nvSpPr>
        <p:spPr>
          <a:xfrm rot="5400000">
            <a:off x="7721051" y="681687"/>
            <a:ext cx="343364" cy="369332"/>
          </a:xfrm>
          <a:prstGeom prst="rect">
            <a:avLst/>
          </a:prstGeom>
          <a:noFill/>
        </p:spPr>
        <p:txBody>
          <a:bodyPr wrap="none" rtlCol="0">
            <a:spAutoFit/>
          </a:bodyPr>
          <a:lstStyle/>
          <a:p>
            <a:r>
              <a:rPr lang="en-US" dirty="0" smtClean="0"/>
              <a:t>…</a:t>
            </a:r>
            <a:endParaRPr lang="en-US" dirty="0"/>
          </a:p>
        </p:txBody>
      </p:sp>
      <p:sp>
        <p:nvSpPr>
          <p:cNvPr id="9" name="Rectangle 8"/>
          <p:cNvSpPr/>
          <p:nvPr/>
        </p:nvSpPr>
        <p:spPr>
          <a:xfrm>
            <a:off x="7500554" y="1046970"/>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t>
            </a:r>
            <a:r>
              <a:rPr lang="en-US" baseline="-25000" dirty="0" err="1" smtClean="0"/>
              <a:t>n</a:t>
            </a:r>
            <a:endParaRPr lang="en-US" dirty="0"/>
          </a:p>
        </p:txBody>
      </p:sp>
      <p:sp>
        <p:nvSpPr>
          <p:cNvPr id="15" name="Rectangle 14"/>
          <p:cNvSpPr/>
          <p:nvPr/>
        </p:nvSpPr>
        <p:spPr>
          <a:xfrm>
            <a:off x="10469666" y="627426"/>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30000" dirty="0" smtClean="0"/>
              <a:t>*</a:t>
            </a:r>
            <a:endParaRPr lang="en-US" dirty="0"/>
          </a:p>
        </p:txBody>
      </p:sp>
      <p:sp>
        <p:nvSpPr>
          <p:cNvPr id="19" name="Oval 18"/>
          <p:cNvSpPr/>
          <p:nvPr/>
        </p:nvSpPr>
        <p:spPr>
          <a:xfrm>
            <a:off x="8677204" y="242954"/>
            <a:ext cx="1258164" cy="12581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dirty="0" err="1" smtClean="0"/>
              <a:t>p</a:t>
            </a:r>
            <a:r>
              <a:rPr lang="en-US" baseline="-25000" dirty="0" err="1" smtClean="0"/>
              <a:t>i</a:t>
            </a:r>
            <a:r>
              <a:rPr lang="en-US" dirty="0" err="1" smtClean="0"/>
              <a:t>|Ɵ</a:t>
            </a:r>
            <a:r>
              <a:rPr lang="en-US" dirty="0" smtClean="0"/>
              <a:t>)</a:t>
            </a:r>
            <a:endParaRPr lang="en-US" dirty="0"/>
          </a:p>
        </p:txBody>
      </p:sp>
      <p:cxnSp>
        <p:nvCxnSpPr>
          <p:cNvPr id="20" name="Straight Arrow Connector 19"/>
          <p:cNvCxnSpPr>
            <a:stCxn id="4" idx="3"/>
            <a:endCxn id="19" idx="2"/>
          </p:cNvCxnSpPr>
          <p:nvPr/>
        </p:nvCxnSpPr>
        <p:spPr>
          <a:xfrm>
            <a:off x="8077399" y="455112"/>
            <a:ext cx="599805" cy="4169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19" idx="2"/>
          </p:cNvCxnSpPr>
          <p:nvPr/>
        </p:nvCxnSpPr>
        <p:spPr>
          <a:xfrm flipV="1">
            <a:off x="8077399" y="872036"/>
            <a:ext cx="599805" cy="4200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6"/>
            <a:endCxn id="15" idx="1"/>
          </p:cNvCxnSpPr>
          <p:nvPr/>
        </p:nvCxnSpPr>
        <p:spPr>
          <a:xfrm>
            <a:off x="9935368" y="872036"/>
            <a:ext cx="534298" cy="5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32634" y="1490641"/>
            <a:ext cx="1639241" cy="369332"/>
          </a:xfrm>
          <a:prstGeom prst="rect">
            <a:avLst/>
          </a:prstGeom>
          <a:noFill/>
        </p:spPr>
        <p:txBody>
          <a:bodyPr wrap="none" rtlCol="0">
            <a:spAutoFit/>
          </a:bodyPr>
          <a:lstStyle/>
          <a:p>
            <a:pPr algn="ctr"/>
            <a:r>
              <a:rPr lang="en-US" dirty="0" smtClean="0"/>
              <a:t>d({p</a:t>
            </a:r>
            <a:r>
              <a:rPr lang="en-US" baseline="-25000" dirty="0" smtClean="0"/>
              <a:t>1</a:t>
            </a:r>
            <a:r>
              <a:rPr lang="en-US" dirty="0" smtClean="0"/>
              <a:t>,…,</a:t>
            </a:r>
            <a:r>
              <a:rPr lang="en-US" dirty="0" err="1" smtClean="0"/>
              <a:t>p</a:t>
            </a:r>
            <a:r>
              <a:rPr lang="en-US" baseline="-25000" dirty="0" err="1" smtClean="0"/>
              <a:t>n</a:t>
            </a:r>
            <a:r>
              <a:rPr lang="en-US" dirty="0" smtClean="0"/>
              <a:t>}) = </a:t>
            </a:r>
            <a:r>
              <a:rPr lang="en-US" dirty="0" err="1"/>
              <a:t>Ɵ</a:t>
            </a:r>
            <a:endParaRPr lang="en-US" dirty="0"/>
          </a:p>
        </p:txBody>
      </p:sp>
      <p:sp>
        <p:nvSpPr>
          <p:cNvPr id="31" name="TextBox 30"/>
          <p:cNvSpPr txBox="1"/>
          <p:nvPr/>
        </p:nvSpPr>
        <p:spPr>
          <a:xfrm>
            <a:off x="9670022" y="1490641"/>
            <a:ext cx="1281909" cy="369332"/>
          </a:xfrm>
          <a:prstGeom prst="rect">
            <a:avLst/>
          </a:prstGeom>
          <a:noFill/>
        </p:spPr>
        <p:txBody>
          <a:bodyPr wrap="none" rtlCol="0">
            <a:spAutoFit/>
          </a:bodyPr>
          <a:lstStyle/>
          <a:p>
            <a:pPr algn="ctr"/>
            <a:r>
              <a:rPr lang="en-US" dirty="0" smtClean="0"/>
              <a:t>b(</a:t>
            </a:r>
            <a:r>
              <a:rPr lang="en-US" dirty="0" err="1" smtClean="0"/>
              <a:t>p|</a:t>
            </a:r>
            <a:r>
              <a:rPr lang="en-US" dirty="0" err="1"/>
              <a:t>Ɵ</a:t>
            </a:r>
            <a:r>
              <a:rPr lang="en-US" dirty="0" smtClean="0"/>
              <a:t>) = p*</a:t>
            </a:r>
            <a:endParaRPr lang="en-US" dirty="0"/>
          </a:p>
        </p:txBody>
      </p:sp>
      <p:sp>
        <p:nvSpPr>
          <p:cNvPr id="73" name="TextBox 72"/>
          <p:cNvSpPr txBox="1"/>
          <p:nvPr/>
        </p:nvSpPr>
        <p:spPr>
          <a:xfrm>
            <a:off x="955040" y="5726668"/>
            <a:ext cx="11311038" cy="954107"/>
          </a:xfrm>
          <a:prstGeom prst="rect">
            <a:avLst/>
          </a:prstGeom>
          <a:noFill/>
        </p:spPr>
        <p:txBody>
          <a:bodyPr wrap="square" rtlCol="0">
            <a:spAutoFit/>
          </a:bodyPr>
          <a:lstStyle/>
          <a:p>
            <a:r>
              <a:rPr lang="en-US" sz="2800" dirty="0" smtClean="0"/>
              <a:t>where n is the number of hold outs </a:t>
            </a:r>
            <a:r>
              <a:rPr lang="en-US" sz="2800" dirty="0" err="1" smtClean="0"/>
              <a:t>x</a:t>
            </a:r>
            <a:r>
              <a:rPr lang="en-US" sz="2800" baseline="30000" dirty="0" err="1" smtClean="0"/>
              <a:t>n</a:t>
            </a:r>
            <a:r>
              <a:rPr lang="en-US" sz="2800" dirty="0" smtClean="0"/>
              <a:t> is some hold-out subset and </a:t>
            </a:r>
            <a:r>
              <a:rPr lang="en-US" sz="2800" dirty="0" err="1" smtClean="0"/>
              <a:t>Ɵ</a:t>
            </a:r>
            <a:r>
              <a:rPr lang="en-US" sz="2800" baseline="30000" dirty="0" err="1" smtClean="0"/>
              <a:t>n</a:t>
            </a:r>
            <a:r>
              <a:rPr lang="en-US" sz="2800" dirty="0" smtClean="0"/>
              <a:t> is corresponding trained model</a:t>
            </a:r>
            <a:endParaRPr lang="en-US" sz="2800" dirty="0"/>
          </a:p>
        </p:txBody>
      </p:sp>
      <p:graphicFrame>
        <p:nvGraphicFramePr>
          <p:cNvPr id="75" name="Object 74"/>
          <p:cNvGraphicFramePr>
            <a:graphicFrameLocks noChangeAspect="1"/>
          </p:cNvGraphicFramePr>
          <p:nvPr>
            <p:extLst>
              <p:ext uri="{D42A27DB-BD31-4B8C-83A1-F6EECF244321}">
                <p14:modId xmlns:p14="http://schemas.microsoft.com/office/powerpoint/2010/main" val="3115742329"/>
              </p:ext>
            </p:extLst>
          </p:nvPr>
        </p:nvGraphicFramePr>
        <p:xfrm>
          <a:off x="256973" y="4732457"/>
          <a:ext cx="10694958" cy="965517"/>
        </p:xfrm>
        <a:graphic>
          <a:graphicData uri="http://schemas.openxmlformats.org/presentationml/2006/ole">
            <mc:AlternateContent xmlns:mc="http://schemas.openxmlformats.org/markup-compatibility/2006">
              <mc:Choice xmlns:v="urn:schemas-microsoft-com:vml" Requires="v">
                <p:oleObj spid="_x0000_s4112" name="Document" r:id="rId4" imgW="5486400" imgH="495300" progId="Word.Document.12">
                  <p:embed/>
                </p:oleObj>
              </mc:Choice>
              <mc:Fallback>
                <p:oleObj name="Document" r:id="rId4" imgW="5486400" imgH="495300" progId="Word.Document.12">
                  <p:embed/>
                  <p:pic>
                    <p:nvPicPr>
                      <p:cNvPr id="0" name=""/>
                      <p:cNvPicPr/>
                      <p:nvPr/>
                    </p:nvPicPr>
                    <p:blipFill>
                      <a:blip r:embed="rId5"/>
                      <a:stretch>
                        <a:fillRect/>
                      </a:stretch>
                    </p:blipFill>
                    <p:spPr>
                      <a:xfrm>
                        <a:off x="256973" y="4732457"/>
                        <a:ext cx="10694958" cy="965517"/>
                      </a:xfrm>
                      <a:prstGeom prst="rect">
                        <a:avLst/>
                      </a:prstGeom>
                    </p:spPr>
                  </p:pic>
                </p:oleObj>
              </mc:Fallback>
            </mc:AlternateContent>
          </a:graphicData>
        </a:graphic>
      </p:graphicFrame>
    </p:spTree>
    <p:extLst>
      <p:ext uri="{BB962C8B-B14F-4D97-AF65-F5344CB8AC3E}">
        <p14:creationId xmlns:p14="http://schemas.microsoft.com/office/powerpoint/2010/main" val="2990771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620"/>
            <a:ext cx="10515600" cy="1325563"/>
          </a:xfrm>
        </p:spPr>
        <p:txBody>
          <a:bodyPr/>
          <a:lstStyle/>
          <a:p>
            <a:r>
              <a:rPr lang="en-US" dirty="0" smtClean="0"/>
              <a:t>Distributions of object position</a:t>
            </a:r>
            <a:endParaRPr lang="en-US" dirty="0"/>
          </a:p>
        </p:txBody>
      </p:sp>
      <p:sp>
        <p:nvSpPr>
          <p:cNvPr id="16" name="Rectangle 15"/>
          <p:cNvSpPr/>
          <p:nvPr/>
        </p:nvSpPr>
        <p:spPr>
          <a:xfrm>
            <a:off x="7426751" y="850217"/>
            <a:ext cx="2146673" cy="369332"/>
          </a:xfrm>
          <a:prstGeom prst="rect">
            <a:avLst/>
          </a:prstGeom>
        </p:spPr>
        <p:txBody>
          <a:bodyPr wrap="square">
            <a:spAutoFit/>
          </a:bodyPr>
          <a:lstStyle/>
          <a:p>
            <a:pPr algn="ctr"/>
            <a:r>
              <a:rPr lang="en-US" dirty="0" smtClean="0"/>
              <a:t>SEC23B </a:t>
            </a:r>
            <a:endParaRPr lang="en-US" dirty="0"/>
          </a:p>
        </p:txBody>
      </p:sp>
      <p:grpSp>
        <p:nvGrpSpPr>
          <p:cNvPr id="23" name="Group 22"/>
          <p:cNvGrpSpPr/>
          <p:nvPr/>
        </p:nvGrpSpPr>
        <p:grpSpPr>
          <a:xfrm>
            <a:off x="2472737" y="1207616"/>
            <a:ext cx="7160796" cy="5531628"/>
            <a:chOff x="2714217" y="992775"/>
            <a:chExt cx="6350353" cy="4905574"/>
          </a:xfrm>
        </p:grpSpPr>
        <p:grpSp>
          <p:nvGrpSpPr>
            <p:cNvPr id="17" name="Group 16"/>
            <p:cNvGrpSpPr/>
            <p:nvPr/>
          </p:nvGrpSpPr>
          <p:grpSpPr>
            <a:xfrm>
              <a:off x="4421184" y="1045091"/>
              <a:ext cx="4643386" cy="4692756"/>
              <a:chOff x="5802697" y="1904296"/>
              <a:chExt cx="3253657" cy="3288242"/>
            </a:xfrm>
          </p:grpSpPr>
          <p:pic>
            <p:nvPicPr>
              <p:cNvPr id="9" name="Picture 8" descr="c6_2.pdf"/>
              <p:cNvPicPr>
                <a:picLocks noChangeAspect="1"/>
              </p:cNvPicPr>
              <p:nvPr/>
            </p:nvPicPr>
            <p:blipFill rotWithShape="1">
              <a:blip r:embed="rId2">
                <a:extLst>
                  <a:ext uri="{28A0092B-C50C-407E-A947-70E740481C1C}">
                    <a14:useLocalDpi xmlns:a14="http://schemas.microsoft.com/office/drawing/2010/main" val="0"/>
                  </a:ext>
                </a:extLst>
              </a:blip>
              <a:srcRect l="11703" t="24074" r="5142" b="26913"/>
              <a:stretch/>
            </p:blipFill>
            <p:spPr>
              <a:xfrm>
                <a:off x="5855145" y="4198645"/>
                <a:ext cx="1686211" cy="993893"/>
              </a:xfrm>
              <a:prstGeom prst="rect">
                <a:avLst/>
              </a:prstGeom>
            </p:spPr>
          </p:pic>
          <p:pic>
            <p:nvPicPr>
              <p:cNvPr id="10" name="Picture 9" descr="ACBD5_2.png"/>
              <p:cNvPicPr>
                <a:picLocks noChangeAspect="1"/>
              </p:cNvPicPr>
              <p:nvPr/>
            </p:nvPicPr>
            <p:blipFill rotWithShape="1">
              <a:blip r:embed="rId3">
                <a:extLst>
                  <a:ext uri="{28A0092B-C50C-407E-A947-70E740481C1C}">
                    <a14:useLocalDpi xmlns:a14="http://schemas.microsoft.com/office/drawing/2010/main" val="0"/>
                  </a:ext>
                </a:extLst>
              </a:blip>
              <a:srcRect l="12129" t="33259" r="52946" b="38384"/>
              <a:stretch/>
            </p:blipFill>
            <p:spPr>
              <a:xfrm>
                <a:off x="5802697" y="1981132"/>
                <a:ext cx="1786632" cy="1088007"/>
              </a:xfrm>
              <a:prstGeom prst="rect">
                <a:avLst/>
              </a:prstGeom>
            </p:spPr>
          </p:pic>
          <p:pic>
            <p:nvPicPr>
              <p:cNvPr id="11" name="Picture 10" descr="ACBD5_2.png"/>
              <p:cNvPicPr>
                <a:picLocks noChangeAspect="1"/>
              </p:cNvPicPr>
              <p:nvPr/>
            </p:nvPicPr>
            <p:blipFill rotWithShape="1">
              <a:blip r:embed="rId3">
                <a:extLst>
                  <a:ext uri="{28A0092B-C50C-407E-A947-70E740481C1C}">
                    <a14:useLocalDpi xmlns:a14="http://schemas.microsoft.com/office/drawing/2010/main" val="0"/>
                  </a:ext>
                </a:extLst>
              </a:blip>
              <a:srcRect l="56508" t="34246" r="9617" b="37747"/>
              <a:stretch/>
            </p:blipFill>
            <p:spPr>
              <a:xfrm>
                <a:off x="5855145" y="3144642"/>
                <a:ext cx="1659480" cy="1029048"/>
              </a:xfrm>
              <a:prstGeom prst="rect">
                <a:avLst/>
              </a:prstGeom>
            </p:spPr>
          </p:pic>
          <p:pic>
            <p:nvPicPr>
              <p:cNvPr id="13" name="Picture 12" descr="91_E6_SEC23B.png"/>
              <p:cNvPicPr>
                <a:picLocks noChangeAspect="1"/>
              </p:cNvPicPr>
              <p:nvPr/>
            </p:nvPicPr>
            <p:blipFill rotWithShape="1">
              <a:blip r:embed="rId4">
                <a:extLst>
                  <a:ext uri="{28A0092B-C50C-407E-A947-70E740481C1C}">
                    <a14:useLocalDpi xmlns:a14="http://schemas.microsoft.com/office/drawing/2010/main" val="0"/>
                  </a:ext>
                </a:extLst>
              </a:blip>
              <a:srcRect l="12867" t="28708" r="52511" b="33482"/>
              <a:stretch/>
            </p:blipFill>
            <p:spPr>
              <a:xfrm>
                <a:off x="7642837" y="1904296"/>
                <a:ext cx="1413517" cy="1157783"/>
              </a:xfrm>
              <a:prstGeom prst="rect">
                <a:avLst/>
              </a:prstGeom>
            </p:spPr>
          </p:pic>
          <p:pic>
            <p:nvPicPr>
              <p:cNvPr id="14" name="Picture 13" descr="c1.pdf"/>
              <p:cNvPicPr>
                <a:picLocks noChangeAspect="1"/>
              </p:cNvPicPr>
              <p:nvPr/>
            </p:nvPicPr>
            <p:blipFill rotWithShape="1">
              <a:blip r:embed="rId5" cstate="print">
                <a:extLst>
                  <a:ext uri="{28A0092B-C50C-407E-A947-70E740481C1C}">
                    <a14:useLocalDpi xmlns:a14="http://schemas.microsoft.com/office/drawing/2010/main" val="0"/>
                  </a:ext>
                </a:extLst>
              </a:blip>
              <a:srcRect l="11120" t="16780" r="5142" b="19036"/>
              <a:stretch/>
            </p:blipFill>
            <p:spPr>
              <a:xfrm>
                <a:off x="7642837" y="4136888"/>
                <a:ext cx="1376165" cy="1054810"/>
              </a:xfrm>
              <a:prstGeom prst="rect">
                <a:avLst/>
              </a:prstGeom>
            </p:spPr>
          </p:pic>
          <p:pic>
            <p:nvPicPr>
              <p:cNvPr id="15" name="Picture 14" descr="91_E6_SEC23B.png"/>
              <p:cNvPicPr>
                <a:picLocks noChangeAspect="1"/>
              </p:cNvPicPr>
              <p:nvPr/>
            </p:nvPicPr>
            <p:blipFill rotWithShape="1">
              <a:blip r:embed="rId4">
                <a:extLst>
                  <a:ext uri="{28A0092B-C50C-407E-A947-70E740481C1C}">
                    <a14:useLocalDpi xmlns:a14="http://schemas.microsoft.com/office/drawing/2010/main" val="0"/>
                  </a:ext>
                </a:extLst>
              </a:blip>
              <a:srcRect l="56508" t="31015" r="9618" b="34583"/>
              <a:stretch/>
            </p:blipFill>
            <p:spPr>
              <a:xfrm>
                <a:off x="7617216" y="3069139"/>
                <a:ext cx="1401786" cy="1067750"/>
              </a:xfrm>
              <a:prstGeom prst="rect">
                <a:avLst/>
              </a:prstGeom>
            </p:spPr>
          </p:pic>
        </p:grpSp>
        <p:pic>
          <p:nvPicPr>
            <p:cNvPr id="18" name="Picture 17" descr="107_D4_HIP1.png"/>
            <p:cNvPicPr>
              <a:picLocks noChangeAspect="1"/>
            </p:cNvPicPr>
            <p:nvPr/>
          </p:nvPicPr>
          <p:blipFill rotWithShape="1">
            <a:blip r:embed="rId6">
              <a:extLst>
                <a:ext uri="{28A0092B-C50C-407E-A947-70E740481C1C}">
                  <a14:useLocalDpi xmlns:a14="http://schemas.microsoft.com/office/drawing/2010/main" val="0"/>
                </a:ext>
              </a:extLst>
            </a:blip>
            <a:srcRect l="12656" t="25143" r="53207" b="29345"/>
            <a:stretch/>
          </p:blipFill>
          <p:spPr>
            <a:xfrm>
              <a:off x="2714217" y="992775"/>
              <a:ext cx="1684357" cy="1684215"/>
            </a:xfrm>
            <a:prstGeom prst="rect">
              <a:avLst/>
            </a:prstGeom>
          </p:spPr>
        </p:pic>
        <p:pic>
          <p:nvPicPr>
            <p:cNvPr id="19" name="Picture 18" descr="c3.pdf"/>
            <p:cNvPicPr>
              <a:picLocks noChangeAspect="1"/>
            </p:cNvPicPr>
            <p:nvPr/>
          </p:nvPicPr>
          <p:blipFill rotWithShape="1">
            <a:blip r:embed="rId7" cstate="print">
              <a:extLst>
                <a:ext uri="{28A0092B-C50C-407E-A947-70E740481C1C}">
                  <a14:useLocalDpi xmlns:a14="http://schemas.microsoft.com/office/drawing/2010/main" val="0"/>
                </a:ext>
              </a:extLst>
            </a:blip>
            <a:srcRect l="14755" t="10654" r="8643" b="13493"/>
            <a:stretch/>
          </p:blipFill>
          <p:spPr>
            <a:xfrm>
              <a:off x="2755809" y="4319430"/>
              <a:ext cx="1594520" cy="1578919"/>
            </a:xfrm>
            <a:prstGeom prst="rect">
              <a:avLst/>
            </a:prstGeom>
          </p:spPr>
        </p:pic>
        <p:pic>
          <p:nvPicPr>
            <p:cNvPr id="20" name="Picture 19" descr="107_D4_HIP1.png"/>
            <p:cNvPicPr>
              <a:picLocks noChangeAspect="1"/>
            </p:cNvPicPr>
            <p:nvPr/>
          </p:nvPicPr>
          <p:blipFill rotWithShape="1">
            <a:blip r:embed="rId6">
              <a:extLst>
                <a:ext uri="{28A0092B-C50C-407E-A947-70E740481C1C}">
                  <a14:useLocalDpi xmlns:a14="http://schemas.microsoft.com/office/drawing/2010/main" val="0"/>
                </a:ext>
              </a:extLst>
            </a:blip>
            <a:srcRect l="56245" t="25693" r="9617" b="29146"/>
            <a:stretch/>
          </p:blipFill>
          <p:spPr>
            <a:xfrm>
              <a:off x="2755809" y="2701239"/>
              <a:ext cx="1594520" cy="1582121"/>
            </a:xfrm>
            <a:prstGeom prst="rect">
              <a:avLst/>
            </a:prstGeom>
          </p:spPr>
        </p:pic>
      </p:grpSp>
      <p:sp>
        <p:nvSpPr>
          <p:cNvPr id="21" name="Rectangle 20"/>
          <p:cNvSpPr/>
          <p:nvPr/>
        </p:nvSpPr>
        <p:spPr>
          <a:xfrm>
            <a:off x="5459540" y="899244"/>
            <a:ext cx="825880" cy="369332"/>
          </a:xfrm>
          <a:prstGeom prst="rect">
            <a:avLst/>
          </a:prstGeom>
        </p:spPr>
        <p:txBody>
          <a:bodyPr wrap="none">
            <a:spAutoFit/>
          </a:bodyPr>
          <a:lstStyle/>
          <a:p>
            <a:r>
              <a:rPr lang="en-US" dirty="0"/>
              <a:t>ACBD5</a:t>
            </a:r>
          </a:p>
        </p:txBody>
      </p:sp>
      <p:sp>
        <p:nvSpPr>
          <p:cNvPr id="22" name="TextBox 21"/>
          <p:cNvSpPr txBox="1"/>
          <p:nvPr/>
        </p:nvSpPr>
        <p:spPr>
          <a:xfrm>
            <a:off x="3220720" y="897277"/>
            <a:ext cx="622887" cy="369332"/>
          </a:xfrm>
          <a:prstGeom prst="rect">
            <a:avLst/>
          </a:prstGeom>
          <a:noFill/>
        </p:spPr>
        <p:txBody>
          <a:bodyPr wrap="none" rtlCol="0">
            <a:spAutoFit/>
          </a:bodyPr>
          <a:lstStyle/>
          <a:p>
            <a:r>
              <a:rPr lang="en-US" dirty="0" smtClean="0"/>
              <a:t>HIP1</a:t>
            </a:r>
            <a:endParaRPr lang="en-US" dirty="0"/>
          </a:p>
        </p:txBody>
      </p:sp>
    </p:spTree>
    <p:extLst>
      <p:ext uri="{BB962C8B-B14F-4D97-AF65-F5344CB8AC3E}">
        <p14:creationId xmlns:p14="http://schemas.microsoft.com/office/powerpoint/2010/main" val="3525269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Models</a:t>
            </a:r>
            <a:endParaRPr lang="en-US" dirty="0"/>
          </a:p>
        </p:txBody>
      </p:sp>
      <p:sp>
        <p:nvSpPr>
          <p:cNvPr id="3" name="Content Placeholder 2"/>
          <p:cNvSpPr>
            <a:spLocks noGrp="1"/>
          </p:cNvSpPr>
          <p:nvPr>
            <p:ph idx="1"/>
          </p:nvPr>
        </p:nvSpPr>
        <p:spPr/>
        <p:txBody>
          <a:bodyPr/>
          <a:lstStyle/>
          <a:p>
            <a:r>
              <a:rPr lang="en-US" dirty="0" err="1" smtClean="0"/>
              <a:t>Puncta</a:t>
            </a:r>
            <a:r>
              <a:rPr lang="en-US" dirty="0" smtClean="0"/>
              <a:t> are dependent on organelles, but independent of each other</a:t>
            </a:r>
          </a:p>
          <a:p>
            <a:pPr lvl="1"/>
            <a:r>
              <a:rPr lang="en-US" dirty="0" smtClean="0"/>
              <a:t>Poisson process</a:t>
            </a:r>
          </a:p>
          <a:p>
            <a:pPr lvl="1"/>
            <a:endParaRPr lang="en-US" dirty="0"/>
          </a:p>
          <a:p>
            <a:pPr lvl="1"/>
            <a:endParaRPr lang="en-US" dirty="0" smtClean="0"/>
          </a:p>
          <a:p>
            <a:pPr lvl="1"/>
            <a:endParaRPr lang="en-US" dirty="0" smtClean="0"/>
          </a:p>
          <a:p>
            <a:r>
              <a:rPr lang="en-US" dirty="0" err="1" smtClean="0"/>
              <a:t>Puncta</a:t>
            </a:r>
            <a:r>
              <a:rPr lang="en-US" dirty="0" smtClean="0"/>
              <a:t> are dependent on organelles and each other</a:t>
            </a:r>
          </a:p>
          <a:p>
            <a:pPr lvl="1"/>
            <a:r>
              <a:rPr lang="en-US" dirty="0" err="1" smtClean="0"/>
              <a:t>Fiskel</a:t>
            </a:r>
            <a:r>
              <a:rPr lang="en-US" dirty="0" smtClean="0"/>
              <a:t> point process</a:t>
            </a:r>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482728096"/>
              </p:ext>
            </p:extLst>
          </p:nvPr>
        </p:nvGraphicFramePr>
        <p:xfrm>
          <a:off x="1573530" y="4864100"/>
          <a:ext cx="9258118" cy="1780540"/>
        </p:xfrm>
        <a:graphic>
          <a:graphicData uri="http://schemas.openxmlformats.org/presentationml/2006/ole">
            <mc:AlternateContent xmlns:mc="http://schemas.openxmlformats.org/markup-compatibility/2006">
              <mc:Choice xmlns:v="urn:schemas-microsoft-com:vml" Requires="v">
                <p:oleObj spid="_x0000_s5152" name="Equation" r:id="rId3" imgW="4965700" imgH="901700" progId="Equation.3">
                  <p:embed/>
                </p:oleObj>
              </mc:Choice>
              <mc:Fallback>
                <p:oleObj name="Equation" r:id="rId3" imgW="4965700" imgH="901700" progId="Equation.3">
                  <p:embed/>
                  <p:pic>
                    <p:nvPicPr>
                      <p:cNvPr id="0" name=""/>
                      <p:cNvPicPr>
                        <a:picLocks noChangeAspect="1" noChangeArrowheads="1"/>
                      </p:cNvPicPr>
                      <p:nvPr/>
                    </p:nvPicPr>
                    <p:blipFill>
                      <a:blip r:embed="rId4"/>
                      <a:srcRect/>
                      <a:stretch>
                        <a:fillRect/>
                      </a:stretch>
                    </p:blipFill>
                    <p:spPr bwMode="auto">
                      <a:xfrm>
                        <a:off x="1573530" y="4864100"/>
                        <a:ext cx="9258118" cy="1780540"/>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02128539"/>
              </p:ext>
            </p:extLst>
          </p:nvPr>
        </p:nvGraphicFramePr>
        <p:xfrm>
          <a:off x="3629337" y="2761960"/>
          <a:ext cx="4933950" cy="976313"/>
        </p:xfrm>
        <a:graphic>
          <a:graphicData uri="http://schemas.openxmlformats.org/presentationml/2006/ole">
            <mc:AlternateContent xmlns:mc="http://schemas.openxmlformats.org/markup-compatibility/2006">
              <mc:Choice xmlns:v="urn:schemas-microsoft-com:vml" Requires="v">
                <p:oleObj spid="_x0000_s5153" name="Equation" r:id="rId5" imgW="2159000" imgH="457200" progId="Equation.3">
                  <p:embed/>
                </p:oleObj>
              </mc:Choice>
              <mc:Fallback>
                <p:oleObj name="Equation" r:id="rId5" imgW="2159000" imgH="457200" progId="Equation.3">
                  <p:embed/>
                  <p:pic>
                    <p:nvPicPr>
                      <p:cNvPr id="0" name=""/>
                      <p:cNvPicPr>
                        <a:picLocks noChangeAspect="1" noChangeArrowheads="1"/>
                      </p:cNvPicPr>
                      <p:nvPr/>
                    </p:nvPicPr>
                    <p:blipFill>
                      <a:blip r:embed="rId6"/>
                      <a:srcRect/>
                      <a:stretch>
                        <a:fillRect/>
                      </a:stretch>
                    </p:blipFill>
                    <p:spPr bwMode="auto">
                      <a:xfrm>
                        <a:off x="3629337" y="2761960"/>
                        <a:ext cx="4933950"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6614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354" y="5114967"/>
            <a:ext cx="10318989" cy="1077218"/>
          </a:xfrm>
          <a:prstGeom prst="rect">
            <a:avLst/>
          </a:prstGeom>
        </p:spPr>
        <p:txBody>
          <a:bodyPr wrap="square">
            <a:spAutoFit/>
          </a:bodyPr>
          <a:lstStyle/>
          <a:p>
            <a:r>
              <a:rPr lang="en-US" sz="3200" dirty="0" smtClean="0"/>
              <a:t>Model with no </a:t>
            </a:r>
            <a:r>
              <a:rPr lang="en-US" sz="3200" dirty="0" err="1" smtClean="0"/>
              <a:t>puncta-puncta</a:t>
            </a:r>
            <a:r>
              <a:rPr lang="en-US" sz="3200" dirty="0" smtClean="0"/>
              <a:t> spatial interaction indicates greater likelihood! </a:t>
            </a:r>
            <a:endParaRPr lang="en-US" sz="3200" dirty="0"/>
          </a:p>
        </p:txBody>
      </p:sp>
      <p:sp>
        <p:nvSpPr>
          <p:cNvPr id="5" name="TextBox 4"/>
          <p:cNvSpPr txBox="1"/>
          <p:nvPr/>
        </p:nvSpPr>
        <p:spPr>
          <a:xfrm>
            <a:off x="926233" y="829343"/>
            <a:ext cx="9976379" cy="461665"/>
          </a:xfrm>
          <a:prstGeom prst="rect">
            <a:avLst/>
          </a:prstGeom>
          <a:noFill/>
        </p:spPr>
        <p:txBody>
          <a:bodyPr wrap="square" rtlCol="0">
            <a:spAutoFit/>
          </a:bodyPr>
          <a:lstStyle/>
          <a:p>
            <a:pPr algn="ctr"/>
            <a:r>
              <a:rPr lang="en-US" sz="2400" b="1" dirty="0" smtClean="0"/>
              <a:t>Five-fold cross validation to choose the best model </a:t>
            </a:r>
            <a:endParaRPr lang="en-US" sz="24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688319937"/>
              </p:ext>
            </p:extLst>
          </p:nvPr>
        </p:nvGraphicFramePr>
        <p:xfrm>
          <a:off x="-228544" y="2040117"/>
          <a:ext cx="11907602" cy="2594276"/>
        </p:xfrm>
        <a:graphic>
          <a:graphicData uri="http://schemas.openxmlformats.org/presentationml/2006/ole">
            <mc:AlternateContent xmlns:mc="http://schemas.openxmlformats.org/markup-compatibility/2006">
              <mc:Choice xmlns:v="urn:schemas-microsoft-com:vml" Requires="v">
                <p:oleObj spid="_x0000_s7175" name="Document" r:id="rId5" imgW="6819900" imgH="1485900" progId="Word.Document.12">
                  <p:embed/>
                </p:oleObj>
              </mc:Choice>
              <mc:Fallback>
                <p:oleObj name="Document" r:id="rId5" imgW="6819900" imgH="1485900" progId="Word.Document.12">
                  <p:embed/>
                  <p:pic>
                    <p:nvPicPr>
                      <p:cNvPr id="0" name=""/>
                      <p:cNvPicPr/>
                      <p:nvPr/>
                    </p:nvPicPr>
                    <p:blipFill>
                      <a:blip r:embed="rId6"/>
                      <a:stretch>
                        <a:fillRect/>
                      </a:stretch>
                    </p:blipFill>
                    <p:spPr>
                      <a:xfrm>
                        <a:off x="-228544" y="2040117"/>
                        <a:ext cx="11907602" cy="2594276"/>
                      </a:xfrm>
                      <a:prstGeom prst="rect">
                        <a:avLst/>
                      </a:prstGeom>
                    </p:spPr>
                  </p:pic>
                </p:oleObj>
              </mc:Fallback>
            </mc:AlternateContent>
          </a:graphicData>
        </a:graphic>
      </p:graphicFrame>
    </p:spTree>
    <p:extLst>
      <p:ext uri="{BB962C8B-B14F-4D97-AF65-F5344CB8AC3E}">
        <p14:creationId xmlns:p14="http://schemas.microsoft.com/office/powerpoint/2010/main" val="60487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Spatial Network Models</a:t>
            </a:r>
            <a:endParaRPr lang="en-US" dirty="0"/>
          </a:p>
        </p:txBody>
      </p:sp>
      <p:sp>
        <p:nvSpPr>
          <p:cNvPr id="6" name="Content Placeholder 5"/>
          <p:cNvSpPr>
            <a:spLocks noGrp="1"/>
          </p:cNvSpPr>
          <p:nvPr>
            <p:ph idx="1"/>
          </p:nvPr>
        </p:nvSpPr>
        <p:spPr>
          <a:xfrm>
            <a:off x="587376" y="1572252"/>
            <a:ext cx="10972800" cy="4525963"/>
          </a:xfrm>
        </p:spPr>
        <p:txBody>
          <a:bodyPr/>
          <a:lstStyle/>
          <a:p>
            <a:r>
              <a:rPr lang="en-US" dirty="0" err="1"/>
              <a:t>C</a:t>
            </a:r>
            <a:r>
              <a:rPr lang="en-US" dirty="0" err="1" smtClean="0"/>
              <a:t>olocalization</a:t>
            </a:r>
            <a:r>
              <a:rPr lang="en-US" dirty="0" smtClean="0"/>
              <a:t> is a complex network with interdependencies</a:t>
            </a:r>
          </a:p>
          <a:p>
            <a:r>
              <a:rPr lang="en-US" dirty="0" smtClean="0"/>
              <a:t>Simplify it by use one-direction </a:t>
            </a:r>
          </a:p>
          <a:p>
            <a:pPr marL="0" indent="0">
              <a:buNone/>
            </a:pPr>
            <a:r>
              <a:rPr lang="en-US" dirty="0" smtClean="0"/>
              <a:t>dependencies (network -&gt; DAG)</a:t>
            </a:r>
          </a:p>
          <a:p>
            <a:endParaRPr lang="en-US" dirty="0" smtClean="0"/>
          </a:p>
        </p:txBody>
      </p:sp>
      <p:sp>
        <p:nvSpPr>
          <p:cNvPr id="59" name="TextBox 58"/>
          <p:cNvSpPr txBox="1"/>
          <p:nvPr/>
        </p:nvSpPr>
        <p:spPr>
          <a:xfrm>
            <a:off x="8304957" y="6098215"/>
            <a:ext cx="3945895" cy="646331"/>
          </a:xfrm>
          <a:prstGeom prst="rect">
            <a:avLst/>
          </a:prstGeom>
          <a:noFill/>
        </p:spPr>
        <p:txBody>
          <a:bodyPr wrap="square" rtlCol="0">
            <a:spAutoFit/>
          </a:bodyPr>
          <a:lstStyle/>
          <a:p>
            <a:pPr algn="ctr"/>
            <a:r>
              <a:rPr lang="en-US" dirty="0" smtClean="0"/>
              <a:t>A diagram of a simplified spatial interaction network</a:t>
            </a:r>
            <a:endParaRPr lang="en-US" dirty="0"/>
          </a:p>
        </p:txBody>
      </p:sp>
      <p:grpSp>
        <p:nvGrpSpPr>
          <p:cNvPr id="60" name="Group 59"/>
          <p:cNvGrpSpPr/>
          <p:nvPr/>
        </p:nvGrpSpPr>
        <p:grpSpPr>
          <a:xfrm>
            <a:off x="1684852" y="3755650"/>
            <a:ext cx="4978038" cy="2241100"/>
            <a:chOff x="1349161" y="16795800"/>
            <a:chExt cx="8886881" cy="3797500"/>
          </a:xfrm>
        </p:grpSpPr>
        <p:pic>
          <p:nvPicPr>
            <p:cNvPr id="61" name="Picture 60" descr="Screen Shot 2014-02-18 at 12.01.14 AM.png"/>
            <p:cNvPicPr>
              <a:picLocks noChangeAspect="1"/>
            </p:cNvPicPr>
            <p:nvPr/>
          </p:nvPicPr>
          <p:blipFill rotWithShape="1">
            <a:blip r:embed="rId3">
              <a:extLst>
                <a:ext uri="{28A0092B-C50C-407E-A947-70E740481C1C}">
                  <a14:useLocalDpi xmlns:a14="http://schemas.microsoft.com/office/drawing/2010/main" val="0"/>
                </a:ext>
              </a:extLst>
            </a:blip>
            <a:srcRect b="3600"/>
            <a:stretch/>
          </p:blipFill>
          <p:spPr>
            <a:xfrm>
              <a:off x="4404790" y="16809750"/>
              <a:ext cx="2837925" cy="2761344"/>
            </a:xfrm>
            <a:prstGeom prst="rect">
              <a:avLst/>
            </a:prstGeom>
          </p:spPr>
        </p:pic>
        <p:pic>
          <p:nvPicPr>
            <p:cNvPr id="62" name="Picture 61" descr="Screen Shot 2014-02-18 at 12.01.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595" y="16809750"/>
              <a:ext cx="2864447" cy="2784879"/>
            </a:xfrm>
            <a:prstGeom prst="rect">
              <a:avLst/>
            </a:prstGeom>
          </p:spPr>
        </p:pic>
        <p:pic>
          <p:nvPicPr>
            <p:cNvPr id="63" name="Picture 62" descr="Screen Shot 2014-02-18 at 12.00.48 AM.png"/>
            <p:cNvPicPr>
              <a:picLocks noChangeAspect="1"/>
            </p:cNvPicPr>
            <p:nvPr/>
          </p:nvPicPr>
          <p:blipFill rotWithShape="1">
            <a:blip r:embed="rId5">
              <a:extLst>
                <a:ext uri="{28A0092B-C50C-407E-A947-70E740481C1C}">
                  <a14:useLocalDpi xmlns:a14="http://schemas.microsoft.com/office/drawing/2010/main" val="0"/>
                </a:ext>
              </a:extLst>
            </a:blip>
            <a:srcRect b="2105"/>
            <a:stretch/>
          </p:blipFill>
          <p:spPr>
            <a:xfrm>
              <a:off x="1349161" y="16818866"/>
              <a:ext cx="2944016" cy="2752228"/>
            </a:xfrm>
            <a:prstGeom prst="rect">
              <a:avLst/>
            </a:prstGeom>
          </p:spPr>
        </p:pic>
        <p:sp>
          <p:nvSpPr>
            <p:cNvPr id="64" name="TextBox 63"/>
            <p:cNvSpPr txBox="1"/>
            <p:nvPr/>
          </p:nvSpPr>
          <p:spPr>
            <a:xfrm>
              <a:off x="2896409" y="19498105"/>
              <a:ext cx="6259337" cy="1095195"/>
            </a:xfrm>
            <a:prstGeom prst="rect">
              <a:avLst/>
            </a:prstGeom>
            <a:noFill/>
          </p:spPr>
          <p:txBody>
            <a:bodyPr wrap="square" rtlCol="0">
              <a:spAutoFit/>
            </a:bodyPr>
            <a:lstStyle/>
            <a:p>
              <a:pPr algn="ctr"/>
              <a:r>
                <a:rPr lang="en-US" dirty="0" smtClean="0">
                  <a:latin typeface="Calibri"/>
                  <a:cs typeface="Calibri"/>
                </a:rPr>
                <a:t>A spatial network exhibiting negative </a:t>
              </a:r>
              <a:r>
                <a:rPr lang="en-US" dirty="0" err="1" smtClean="0">
                  <a:latin typeface="Calibri"/>
                  <a:cs typeface="Calibri"/>
                </a:rPr>
                <a:t>colocalization</a:t>
              </a:r>
              <a:endParaRPr lang="en-US" dirty="0">
                <a:latin typeface="Calibri"/>
                <a:cs typeface="Calibri"/>
              </a:endParaRPr>
            </a:p>
          </p:txBody>
        </p:sp>
        <p:sp>
          <p:nvSpPr>
            <p:cNvPr id="65" name="TextBox 64"/>
            <p:cNvSpPr txBox="1"/>
            <p:nvPr/>
          </p:nvSpPr>
          <p:spPr>
            <a:xfrm>
              <a:off x="1380628" y="16795800"/>
              <a:ext cx="540646" cy="782282"/>
            </a:xfrm>
            <a:prstGeom prst="rect">
              <a:avLst/>
            </a:prstGeom>
            <a:noFill/>
          </p:spPr>
          <p:txBody>
            <a:bodyPr wrap="none" rtlCol="0">
              <a:spAutoFit/>
            </a:bodyPr>
            <a:lstStyle/>
            <a:p>
              <a:r>
                <a:rPr lang="en-US" sz="2400" dirty="0" smtClean="0">
                  <a:solidFill>
                    <a:schemeClr val="bg1"/>
                  </a:solidFill>
                </a:rPr>
                <a:t>a)</a:t>
              </a:r>
              <a:endParaRPr lang="en-US" sz="2400" dirty="0">
                <a:solidFill>
                  <a:schemeClr val="bg1"/>
                </a:solidFill>
              </a:endParaRPr>
            </a:p>
          </p:txBody>
        </p:sp>
        <p:sp>
          <p:nvSpPr>
            <p:cNvPr id="66" name="TextBox 65"/>
            <p:cNvSpPr txBox="1"/>
            <p:nvPr/>
          </p:nvSpPr>
          <p:spPr>
            <a:xfrm>
              <a:off x="4455321" y="16830603"/>
              <a:ext cx="558790" cy="782282"/>
            </a:xfrm>
            <a:prstGeom prst="rect">
              <a:avLst/>
            </a:prstGeom>
            <a:noFill/>
          </p:spPr>
          <p:txBody>
            <a:bodyPr wrap="none" rtlCol="0">
              <a:spAutoFit/>
            </a:bodyPr>
            <a:lstStyle/>
            <a:p>
              <a:r>
                <a:rPr lang="en-US" sz="2400" dirty="0">
                  <a:solidFill>
                    <a:schemeClr val="bg1"/>
                  </a:solidFill>
                </a:rPr>
                <a:t>b</a:t>
              </a:r>
              <a:r>
                <a:rPr lang="en-US" sz="2400" dirty="0" smtClean="0">
                  <a:solidFill>
                    <a:schemeClr val="bg1"/>
                  </a:solidFill>
                </a:rPr>
                <a:t>)</a:t>
              </a:r>
              <a:endParaRPr lang="en-US" sz="2400" dirty="0">
                <a:solidFill>
                  <a:schemeClr val="bg1"/>
                </a:solidFill>
              </a:endParaRPr>
            </a:p>
          </p:txBody>
        </p:sp>
        <p:sp>
          <p:nvSpPr>
            <p:cNvPr id="67" name="TextBox 66"/>
            <p:cNvSpPr txBox="1"/>
            <p:nvPr/>
          </p:nvSpPr>
          <p:spPr>
            <a:xfrm>
              <a:off x="7389506" y="16829956"/>
              <a:ext cx="518683" cy="782282"/>
            </a:xfrm>
            <a:prstGeom prst="rect">
              <a:avLst/>
            </a:prstGeom>
            <a:noFill/>
          </p:spPr>
          <p:txBody>
            <a:bodyPr wrap="none" rtlCol="0">
              <a:spAutoFit/>
            </a:bodyPr>
            <a:lstStyle/>
            <a:p>
              <a:r>
                <a:rPr lang="en-US" sz="2400" dirty="0" smtClean="0">
                  <a:solidFill>
                    <a:schemeClr val="bg1"/>
                  </a:solidFill>
                </a:rPr>
                <a:t>c)</a:t>
              </a:r>
              <a:endParaRPr lang="en-US" sz="2400" dirty="0">
                <a:solidFill>
                  <a:schemeClr val="bg1"/>
                </a:solidFill>
              </a:endParaRPr>
            </a:p>
          </p:txBody>
        </p:sp>
      </p:grpSp>
      <p:grpSp>
        <p:nvGrpSpPr>
          <p:cNvPr id="5" name="Group 4"/>
          <p:cNvGrpSpPr/>
          <p:nvPr/>
        </p:nvGrpSpPr>
        <p:grpSpPr>
          <a:xfrm>
            <a:off x="8256875" y="2782976"/>
            <a:ext cx="2803713" cy="3315239"/>
            <a:chOff x="8256875" y="2782976"/>
            <a:chExt cx="3325526" cy="3315239"/>
          </a:xfrm>
        </p:grpSpPr>
        <p:sp>
          <p:nvSpPr>
            <p:cNvPr id="55" name="Oval 54"/>
            <p:cNvSpPr/>
            <p:nvPr/>
          </p:nvSpPr>
          <p:spPr>
            <a:xfrm>
              <a:off x="9424088" y="4563166"/>
              <a:ext cx="853816" cy="640362"/>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400" dirty="0" err="1" smtClean="0"/>
                <a:t>d</a:t>
              </a:r>
              <a:r>
                <a:rPr lang="en-US" sz="1400" baseline="-25000" dirty="0" err="1" smtClean="0"/>
                <a:t>prot</a:t>
              </a:r>
              <a:endParaRPr lang="en-US" sz="1400" dirty="0"/>
            </a:p>
          </p:txBody>
        </p:sp>
        <p:sp>
          <p:nvSpPr>
            <p:cNvPr id="23" name="Rectangle 22"/>
            <p:cNvSpPr/>
            <p:nvPr/>
          </p:nvSpPr>
          <p:spPr>
            <a:xfrm>
              <a:off x="9149514" y="3600548"/>
              <a:ext cx="2432887" cy="2497667"/>
            </a:xfrm>
            <a:prstGeom prst="rect">
              <a:avLst/>
            </a:prstGeom>
            <a:solidFill>
              <a:schemeClr val="accent1">
                <a:lumMod val="20000"/>
                <a:lumOff val="80000"/>
              </a:schemeClr>
            </a:solidFill>
            <a:ln w="127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9424088" y="2782976"/>
              <a:ext cx="853816" cy="64036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t>d</a:t>
              </a:r>
              <a:r>
                <a:rPr lang="en-US" sz="1400" baseline="-25000" dirty="0" err="1" smtClean="0"/>
                <a:t>cell</a:t>
              </a:r>
              <a:endParaRPr lang="en-US" sz="1400" dirty="0"/>
            </a:p>
          </p:txBody>
        </p:sp>
        <p:sp>
          <p:nvSpPr>
            <p:cNvPr id="33" name="Oval 32"/>
            <p:cNvSpPr/>
            <p:nvPr/>
          </p:nvSpPr>
          <p:spPr>
            <a:xfrm>
              <a:off x="8256875" y="2782976"/>
              <a:ext cx="853816" cy="64036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t>d</a:t>
              </a:r>
              <a:r>
                <a:rPr lang="en-US" sz="1400" baseline="-25000" dirty="0" err="1" smtClean="0"/>
                <a:t>nuc</a:t>
              </a:r>
              <a:endParaRPr lang="en-US" sz="1400" dirty="0"/>
            </a:p>
          </p:txBody>
        </p:sp>
        <p:cxnSp>
          <p:nvCxnSpPr>
            <p:cNvPr id="34" name="Straight Arrow Connector 33"/>
            <p:cNvCxnSpPr>
              <a:stCxn id="33" idx="6"/>
              <a:endCxn id="32" idx="2"/>
            </p:cNvCxnSpPr>
            <p:nvPr/>
          </p:nvCxnSpPr>
          <p:spPr>
            <a:xfrm>
              <a:off x="9110691" y="3103157"/>
              <a:ext cx="313397"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9421015" y="3738417"/>
              <a:ext cx="853816" cy="640362"/>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400" dirty="0" err="1" smtClean="0"/>
                <a:t>p</a:t>
              </a:r>
              <a:r>
                <a:rPr lang="en-US" sz="1400" baseline="-25000" dirty="0" err="1" smtClean="0"/>
                <a:t>prot</a:t>
              </a:r>
              <a:endParaRPr lang="en-US" sz="1400" dirty="0"/>
            </a:p>
          </p:txBody>
        </p:sp>
        <p:cxnSp>
          <p:nvCxnSpPr>
            <p:cNvPr id="38" name="Straight Arrow Connector 37"/>
            <p:cNvCxnSpPr>
              <a:stCxn id="32" idx="4"/>
              <a:endCxn id="37" idx="0"/>
            </p:cNvCxnSpPr>
            <p:nvPr/>
          </p:nvCxnSpPr>
          <p:spPr>
            <a:xfrm flipH="1">
              <a:off x="9847924" y="3423339"/>
              <a:ext cx="3073" cy="31507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10516000" y="5356388"/>
              <a:ext cx="853816" cy="640362"/>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400" dirty="0" err="1" smtClean="0"/>
                <a:t>n</a:t>
              </a:r>
              <a:r>
                <a:rPr lang="en-US" sz="1400" baseline="-25000" dirty="0" err="1" smtClean="0"/>
                <a:t>prot</a:t>
              </a:r>
              <a:endParaRPr lang="en-US" sz="1400" dirty="0"/>
            </a:p>
          </p:txBody>
        </p:sp>
        <p:sp>
          <p:nvSpPr>
            <p:cNvPr id="40" name="Oval 39"/>
            <p:cNvSpPr/>
            <p:nvPr/>
          </p:nvSpPr>
          <p:spPr>
            <a:xfrm>
              <a:off x="10516000" y="4563166"/>
              <a:ext cx="853816" cy="64036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t>s</a:t>
              </a:r>
              <a:r>
                <a:rPr lang="en-US" sz="1400" baseline="-25000" dirty="0" err="1" smtClean="0"/>
                <a:t>prot</a:t>
              </a:r>
              <a:endParaRPr lang="en-US" sz="1400" dirty="0"/>
            </a:p>
          </p:txBody>
        </p:sp>
        <p:sp>
          <p:nvSpPr>
            <p:cNvPr id="41" name="Oval 40"/>
            <p:cNvSpPr/>
            <p:nvPr/>
          </p:nvSpPr>
          <p:spPr>
            <a:xfrm>
              <a:off x="10516000" y="3738417"/>
              <a:ext cx="853816" cy="64036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smtClean="0"/>
                <a:t>i</a:t>
              </a:r>
              <a:r>
                <a:rPr lang="en-US" sz="1400" baseline="-25000" dirty="0" err="1" smtClean="0"/>
                <a:t>prot</a:t>
              </a:r>
              <a:endParaRPr lang="en-US" sz="1400" dirty="0"/>
            </a:p>
          </p:txBody>
        </p:sp>
        <p:sp>
          <p:nvSpPr>
            <p:cNvPr id="42" name="Oval 41"/>
            <p:cNvSpPr/>
            <p:nvPr/>
          </p:nvSpPr>
          <p:spPr>
            <a:xfrm>
              <a:off x="9421015" y="4563166"/>
              <a:ext cx="853816" cy="640362"/>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400" dirty="0" err="1" smtClean="0"/>
                <a:t>d</a:t>
              </a:r>
              <a:r>
                <a:rPr lang="en-US" sz="1400" baseline="-25000" dirty="0" err="1" smtClean="0"/>
                <a:t>prot</a:t>
              </a:r>
              <a:endParaRPr lang="en-US" sz="1400" dirty="0"/>
            </a:p>
          </p:txBody>
        </p:sp>
        <p:cxnSp>
          <p:nvCxnSpPr>
            <p:cNvPr id="43" name="Straight Arrow Connector 42"/>
            <p:cNvCxnSpPr>
              <a:stCxn id="37" idx="4"/>
              <a:endCxn id="42" idx="0"/>
            </p:cNvCxnSpPr>
            <p:nvPr/>
          </p:nvCxnSpPr>
          <p:spPr>
            <a:xfrm>
              <a:off x="9847923" y="4378780"/>
              <a:ext cx="0" cy="1843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9" idx="1"/>
              <a:endCxn id="42" idx="5"/>
            </p:cNvCxnSpPr>
            <p:nvPr/>
          </p:nvCxnSpPr>
          <p:spPr>
            <a:xfrm flipH="1" flipV="1">
              <a:off x="10149793" y="5125224"/>
              <a:ext cx="491247" cy="30947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0" idx="2"/>
              <a:endCxn id="42" idx="6"/>
            </p:cNvCxnSpPr>
            <p:nvPr/>
          </p:nvCxnSpPr>
          <p:spPr>
            <a:xfrm flipH="1">
              <a:off x="10274832" y="4883347"/>
              <a:ext cx="241169"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3"/>
              <a:endCxn id="42" idx="7"/>
            </p:cNvCxnSpPr>
            <p:nvPr/>
          </p:nvCxnSpPr>
          <p:spPr>
            <a:xfrm flipH="1">
              <a:off x="10149793" y="4285001"/>
              <a:ext cx="491247" cy="37194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33" idx="5"/>
              <a:endCxn id="37" idx="1"/>
            </p:cNvCxnSpPr>
            <p:nvPr/>
          </p:nvCxnSpPr>
          <p:spPr>
            <a:xfrm>
              <a:off x="8985653" y="3329560"/>
              <a:ext cx="560401" cy="50263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9147594" y="5689015"/>
              <a:ext cx="1073731" cy="369332"/>
            </a:xfrm>
            <a:prstGeom prst="rect">
              <a:avLst/>
            </a:prstGeom>
            <a:noFill/>
          </p:spPr>
          <p:txBody>
            <a:bodyPr wrap="none" rtlCol="0">
              <a:spAutoFit/>
            </a:bodyPr>
            <a:lstStyle/>
            <a:p>
              <a:r>
                <a:rPr lang="en-US" dirty="0" smtClean="0"/>
                <a:t>Protein N</a:t>
              </a:r>
              <a:endParaRPr lang="en-US" dirty="0"/>
            </a:p>
          </p:txBody>
        </p:sp>
        <p:cxnSp>
          <p:nvCxnSpPr>
            <p:cNvPr id="4" name="Curved Connector 3"/>
            <p:cNvCxnSpPr>
              <a:stCxn id="42" idx="1"/>
            </p:cNvCxnSpPr>
            <p:nvPr/>
          </p:nvCxnSpPr>
          <p:spPr>
            <a:xfrm rot="16200000" flipH="1">
              <a:off x="9196332" y="5004550"/>
              <a:ext cx="699443" cy="16933"/>
            </a:xfrm>
            <a:prstGeom prst="curvedConnector5">
              <a:avLst>
                <a:gd name="adj1" fmla="val -32683"/>
                <a:gd name="adj2" fmla="val -6103803"/>
                <a:gd name="adj3" fmla="val 102480"/>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09066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0632"/>
            <a:ext cx="10972800" cy="1143000"/>
          </a:xfrm>
        </p:spPr>
        <p:txBody>
          <a:bodyPr/>
          <a:lstStyle/>
          <a:p>
            <a:r>
              <a:rPr lang="en-US" dirty="0" smtClean="0"/>
              <a:t>Pattern Modeling contd.</a:t>
            </a:r>
            <a:endParaRPr lang="en-US" dirty="0"/>
          </a:p>
        </p:txBody>
      </p:sp>
      <p:sp>
        <p:nvSpPr>
          <p:cNvPr id="3" name="Content Placeholder 2"/>
          <p:cNvSpPr>
            <a:spLocks noGrp="1"/>
          </p:cNvSpPr>
          <p:nvPr>
            <p:ph idx="1"/>
          </p:nvPr>
        </p:nvSpPr>
        <p:spPr>
          <a:xfrm>
            <a:off x="142597" y="902369"/>
            <a:ext cx="11956700" cy="4525963"/>
          </a:xfrm>
        </p:spPr>
        <p:txBody>
          <a:bodyPr/>
          <a:lstStyle/>
          <a:p>
            <a:r>
              <a:rPr lang="en-US" dirty="0"/>
              <a:t>Generative Models</a:t>
            </a:r>
          </a:p>
          <a:p>
            <a:pPr lvl="1"/>
            <a:r>
              <a:rPr lang="en-US" dirty="0"/>
              <a:t>Add parameters to account for spatial dependency of arbitrary numbers of protein patterns</a:t>
            </a:r>
          </a:p>
          <a:p>
            <a:endParaRPr lang="en-US" dirty="0"/>
          </a:p>
        </p:txBody>
      </p:sp>
      <p:sp>
        <p:nvSpPr>
          <p:cNvPr id="4" name="Slide Number Placeholder 3"/>
          <p:cNvSpPr>
            <a:spLocks noGrp="1"/>
          </p:cNvSpPr>
          <p:nvPr>
            <p:ph type="sldNum" sz="quarter" idx="12"/>
          </p:nvPr>
        </p:nvSpPr>
        <p:spPr/>
        <p:txBody>
          <a:bodyPr/>
          <a:lstStyle/>
          <a:p>
            <a:fld id="{8FD8EF91-34BB-784C-B664-86E5E2198A94}" type="slidenum">
              <a:rPr lang="en-US" smtClean="0"/>
              <a:t>19</a:t>
            </a:fld>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0326" t="14629" r="24322" b="25769"/>
          <a:stretch/>
        </p:blipFill>
        <p:spPr>
          <a:xfrm>
            <a:off x="2634826" y="4975196"/>
            <a:ext cx="1332969" cy="135941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0109" t="19549" r="29530" b="29819"/>
          <a:stretch/>
        </p:blipFill>
        <p:spPr>
          <a:xfrm>
            <a:off x="5440259" y="4978375"/>
            <a:ext cx="1332969" cy="1297964"/>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3022" t="20116" r="18852" b="23852"/>
          <a:stretch/>
        </p:blipFill>
        <p:spPr>
          <a:xfrm>
            <a:off x="8808876" y="3851150"/>
            <a:ext cx="1408188" cy="1404907"/>
          </a:xfrm>
          <a:prstGeom prst="rect">
            <a:avLst/>
          </a:prstGeom>
        </p:spPr>
      </p:pic>
      <p:sp>
        <p:nvSpPr>
          <p:cNvPr id="7" name="Text Box 36"/>
          <p:cNvSpPr txBox="1"/>
          <p:nvPr/>
        </p:nvSpPr>
        <p:spPr>
          <a:xfrm>
            <a:off x="2354124" y="6286734"/>
            <a:ext cx="1882450" cy="38005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smtClean="0">
                <a:effectLst/>
                <a:ea typeface="ＭＳ 明朝"/>
                <a:cs typeface="Times New Roman"/>
              </a:rPr>
              <a:t>P(Chloroplast | Cell)</a:t>
            </a:r>
            <a:endParaRPr lang="en-US" sz="1600" dirty="0">
              <a:effectLst/>
              <a:ea typeface="ＭＳ 明朝"/>
              <a:cs typeface="Times New Roman"/>
            </a:endParaRPr>
          </a:p>
        </p:txBody>
      </p:sp>
      <p:sp>
        <p:nvSpPr>
          <p:cNvPr id="8" name="Text Box 37"/>
          <p:cNvSpPr txBox="1"/>
          <p:nvPr/>
        </p:nvSpPr>
        <p:spPr>
          <a:xfrm>
            <a:off x="5129366" y="6281287"/>
            <a:ext cx="2414959" cy="57060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smtClean="0">
                <a:ea typeface="ＭＳ 明朝"/>
                <a:cs typeface="Times New Roman"/>
              </a:rPr>
              <a:t>P(ER | Cell, Chloroplast)</a:t>
            </a:r>
            <a:endParaRPr lang="en-US" sz="1600" dirty="0">
              <a:effectLst/>
              <a:ea typeface="ＭＳ 明朝"/>
              <a:cs typeface="Times New Roman"/>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085341532"/>
              </p:ext>
            </p:extLst>
          </p:nvPr>
        </p:nvGraphicFramePr>
        <p:xfrm>
          <a:off x="841004" y="2615729"/>
          <a:ext cx="10864074" cy="388569"/>
        </p:xfrm>
        <a:graphic>
          <a:graphicData uri="http://schemas.openxmlformats.org/presentationml/2006/ole">
            <mc:AlternateContent xmlns:mc="http://schemas.openxmlformats.org/markup-compatibility/2006">
              <mc:Choice xmlns:v="urn:schemas-microsoft-com:vml" Requires="v">
                <p:oleObj spid="_x0000_s10246" name="Document" r:id="rId7" imgW="5486400" imgH="203200" progId="Word.Document.12">
                  <p:embed/>
                </p:oleObj>
              </mc:Choice>
              <mc:Fallback>
                <p:oleObj name="Document" r:id="rId7" imgW="5486400" imgH="203200" progId="Word.Document.12">
                  <p:embed/>
                  <p:pic>
                    <p:nvPicPr>
                      <p:cNvPr id="0" name=""/>
                      <p:cNvPicPr/>
                      <p:nvPr/>
                    </p:nvPicPr>
                    <p:blipFill>
                      <a:blip r:embed="rId8"/>
                      <a:stretch>
                        <a:fillRect/>
                      </a:stretch>
                    </p:blipFill>
                    <p:spPr>
                      <a:xfrm>
                        <a:off x="841004" y="2615729"/>
                        <a:ext cx="10864074" cy="388569"/>
                      </a:xfrm>
                      <a:prstGeom prst="rect">
                        <a:avLst/>
                      </a:prstGeom>
                    </p:spPr>
                  </p:pic>
                </p:oleObj>
              </mc:Fallback>
            </mc:AlternateContent>
          </a:graphicData>
        </a:graphic>
      </p:graphicFrame>
      <p:sp>
        <p:nvSpPr>
          <p:cNvPr id="18" name="Text Box 37"/>
          <p:cNvSpPr txBox="1"/>
          <p:nvPr/>
        </p:nvSpPr>
        <p:spPr>
          <a:xfrm>
            <a:off x="8338122" y="5275550"/>
            <a:ext cx="2653783" cy="57060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smtClean="0">
                <a:ea typeface="ＭＳ 明朝"/>
                <a:cs typeface="Times New Roman"/>
              </a:rPr>
              <a:t>3D rendering of a protoplast</a:t>
            </a:r>
            <a:endParaRPr lang="en-US" sz="1600" dirty="0">
              <a:effectLst/>
              <a:ea typeface="ＭＳ 明朝"/>
              <a:cs typeface="Times New Roman"/>
            </a:endParaRPr>
          </a:p>
        </p:txBody>
      </p:sp>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l="32722" t="24111" r="27047" b="26041"/>
          <a:stretch/>
        </p:blipFill>
        <p:spPr>
          <a:xfrm>
            <a:off x="5446859" y="3403049"/>
            <a:ext cx="1307407" cy="1214963"/>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0326" t="14629" r="24322" b="25769"/>
          <a:stretch/>
        </p:blipFill>
        <p:spPr>
          <a:xfrm>
            <a:off x="2615014" y="3403049"/>
            <a:ext cx="1333819" cy="1314674"/>
          </a:xfrm>
          <a:prstGeom prst="rect">
            <a:avLst/>
          </a:prstGeom>
        </p:spPr>
      </p:pic>
      <p:sp>
        <p:nvSpPr>
          <p:cNvPr id="19" name="Text Box 36"/>
          <p:cNvSpPr txBox="1"/>
          <p:nvPr/>
        </p:nvSpPr>
        <p:spPr>
          <a:xfrm>
            <a:off x="2344640" y="4618012"/>
            <a:ext cx="1882450" cy="38005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smtClean="0">
                <a:effectLst/>
                <a:ea typeface="ＭＳ 明朝"/>
                <a:cs typeface="Times New Roman"/>
              </a:rPr>
              <a:t>P(Chloroplast | Cell)</a:t>
            </a:r>
            <a:endParaRPr lang="en-US" sz="1600" dirty="0">
              <a:effectLst/>
              <a:ea typeface="ＭＳ 明朝"/>
              <a:cs typeface="Times New Roman"/>
            </a:endParaRPr>
          </a:p>
        </p:txBody>
      </p:sp>
      <p:sp>
        <p:nvSpPr>
          <p:cNvPr id="20" name="Text Box 36"/>
          <p:cNvSpPr txBox="1"/>
          <p:nvPr/>
        </p:nvSpPr>
        <p:spPr>
          <a:xfrm>
            <a:off x="5150823" y="4691680"/>
            <a:ext cx="1882450" cy="38005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smtClean="0">
                <a:effectLst/>
                <a:ea typeface="ＭＳ 明朝"/>
                <a:cs typeface="Times New Roman"/>
              </a:rPr>
              <a:t>P( ER | Cell)</a:t>
            </a:r>
            <a:endParaRPr lang="en-US" sz="1600" dirty="0">
              <a:effectLst/>
              <a:ea typeface="ＭＳ 明朝"/>
              <a:cs typeface="Times New Roman"/>
            </a:endParaRPr>
          </a:p>
        </p:txBody>
      </p:sp>
      <p:sp>
        <p:nvSpPr>
          <p:cNvPr id="9" name="TextBox 8"/>
          <p:cNvSpPr txBox="1"/>
          <p:nvPr/>
        </p:nvSpPr>
        <p:spPr>
          <a:xfrm>
            <a:off x="2871772" y="717430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74435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5030" y="-51340"/>
            <a:ext cx="10771515" cy="6459422"/>
            <a:chOff x="152892" y="-82224"/>
            <a:chExt cx="11935013" cy="6459422"/>
          </a:xfrm>
        </p:grpSpPr>
        <p:grpSp>
          <p:nvGrpSpPr>
            <p:cNvPr id="3" name="Group 31765"/>
            <p:cNvGrpSpPr/>
            <p:nvPr/>
          </p:nvGrpSpPr>
          <p:grpSpPr>
            <a:xfrm>
              <a:off x="2771956" y="1936601"/>
              <a:ext cx="5453219" cy="4350247"/>
              <a:chOff x="861507" y="1076216"/>
              <a:chExt cx="6625072" cy="5095984"/>
            </a:xfrm>
          </p:grpSpPr>
          <p:sp>
            <p:nvSpPr>
              <p:cNvPr id="36" name="Oval 35"/>
              <p:cNvSpPr/>
              <p:nvPr/>
            </p:nvSpPr>
            <p:spPr bwMode="auto">
              <a:xfrm>
                <a:off x="1944431" y="1076216"/>
                <a:ext cx="2285999" cy="914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Arial"/>
                    <a:cs typeface="Arial"/>
                  </a:rPr>
                  <a:t>Nuclear shape</a:t>
                </a:r>
              </a:p>
            </p:txBody>
          </p:sp>
          <p:sp>
            <p:nvSpPr>
              <p:cNvPr id="37" name="Oval 36"/>
              <p:cNvSpPr/>
              <p:nvPr/>
            </p:nvSpPr>
            <p:spPr bwMode="auto">
              <a:xfrm>
                <a:off x="4611428" y="1076216"/>
                <a:ext cx="2285998" cy="914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Arial"/>
                    <a:cs typeface="Arial"/>
                  </a:rPr>
                  <a:t>Cell shape</a:t>
                </a:r>
              </a:p>
            </p:txBody>
          </p:sp>
          <p:sp>
            <p:nvSpPr>
              <p:cNvPr id="38" name="Oval 37"/>
              <p:cNvSpPr/>
              <p:nvPr/>
            </p:nvSpPr>
            <p:spPr bwMode="auto">
              <a:xfrm>
                <a:off x="1944431" y="2676416"/>
                <a:ext cx="2285999" cy="914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Arial"/>
                    <a:cs typeface="Arial"/>
                  </a:rPr>
                  <a:t>Object </a:t>
                </a:r>
                <a:r>
                  <a:rPr lang="en-US" sz="1100" b="1" dirty="0" smtClean="0">
                    <a:solidFill>
                      <a:schemeClr val="tx1"/>
                    </a:solidFill>
                    <a:latin typeface="Arial"/>
                    <a:cs typeface="Arial"/>
                  </a:rPr>
                  <a:t>pos. probability</a:t>
                </a:r>
                <a:endParaRPr lang="en-US" sz="1100" b="1" dirty="0">
                  <a:solidFill>
                    <a:schemeClr val="tx1"/>
                  </a:solidFill>
                  <a:latin typeface="Arial"/>
                  <a:cs typeface="Arial"/>
                </a:endParaRPr>
              </a:p>
            </p:txBody>
          </p:sp>
          <p:cxnSp>
            <p:nvCxnSpPr>
              <p:cNvPr id="39" name="Straight Arrow Connector 38"/>
              <p:cNvCxnSpPr>
                <a:stCxn id="36" idx="4"/>
                <a:endCxn id="38" idx="0"/>
              </p:cNvCxnSpPr>
              <p:nvPr/>
            </p:nvCxnSpPr>
            <p:spPr bwMode="auto">
              <a:xfrm>
                <a:off x="3087430" y="1990617"/>
                <a:ext cx="0" cy="6858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7" idx="4"/>
                <a:endCxn id="38" idx="0"/>
              </p:cNvCxnSpPr>
              <p:nvPr/>
            </p:nvCxnSpPr>
            <p:spPr bwMode="auto">
              <a:xfrm flipH="1">
                <a:off x="3087430" y="1990617"/>
                <a:ext cx="2666998" cy="6858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bwMode="auto">
              <a:xfrm>
                <a:off x="5840659" y="4035036"/>
                <a:ext cx="1645920" cy="914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Arial"/>
                    <a:cs typeface="Arial"/>
                  </a:rPr>
                  <a:t>Object number</a:t>
                </a:r>
              </a:p>
            </p:txBody>
          </p:sp>
          <p:sp>
            <p:nvSpPr>
              <p:cNvPr id="42" name="Oval 41"/>
              <p:cNvSpPr/>
              <p:nvPr/>
            </p:nvSpPr>
            <p:spPr bwMode="auto">
              <a:xfrm>
                <a:off x="861507" y="3991215"/>
                <a:ext cx="2279249" cy="914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Arial"/>
                    <a:cs typeface="Arial"/>
                  </a:rPr>
                  <a:t>Object appearance</a:t>
                </a:r>
              </a:p>
            </p:txBody>
          </p:sp>
          <p:cxnSp>
            <p:nvCxnSpPr>
              <p:cNvPr id="43" name="Straight Arrow Connector 42"/>
              <p:cNvCxnSpPr>
                <a:stCxn id="36" idx="6"/>
                <a:endCxn id="37" idx="2"/>
              </p:cNvCxnSpPr>
              <p:nvPr/>
            </p:nvCxnSpPr>
            <p:spPr>
              <a:xfrm>
                <a:off x="4230430" y="1533417"/>
                <a:ext cx="38099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4611430" y="2676416"/>
                <a:ext cx="2285999" cy="914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a:cs typeface="Arial"/>
                  </a:rPr>
                  <a:t>Microtubule distribution</a:t>
                </a:r>
                <a:endParaRPr lang="en-US" sz="1100" b="1" dirty="0">
                  <a:solidFill>
                    <a:schemeClr val="tx1"/>
                  </a:solidFill>
                  <a:latin typeface="Arial"/>
                  <a:cs typeface="Arial"/>
                </a:endParaRPr>
              </a:p>
            </p:txBody>
          </p:sp>
          <p:cxnSp>
            <p:nvCxnSpPr>
              <p:cNvPr id="45" name="Straight Arrow Connector 44"/>
              <p:cNvCxnSpPr>
                <a:stCxn id="37" idx="4"/>
                <a:endCxn id="44" idx="0"/>
              </p:cNvCxnSpPr>
              <p:nvPr/>
            </p:nvCxnSpPr>
            <p:spPr bwMode="auto">
              <a:xfrm>
                <a:off x="5754428" y="1990617"/>
                <a:ext cx="2" cy="6858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6" idx="4"/>
                <a:endCxn id="44" idx="0"/>
              </p:cNvCxnSpPr>
              <p:nvPr/>
            </p:nvCxnSpPr>
            <p:spPr bwMode="auto">
              <a:xfrm>
                <a:off x="3087430" y="1990617"/>
                <a:ext cx="2666999" cy="6858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Oval 46"/>
              <p:cNvSpPr/>
              <p:nvPr/>
            </p:nvSpPr>
            <p:spPr bwMode="auto">
              <a:xfrm>
                <a:off x="3301424" y="3991215"/>
                <a:ext cx="2285999" cy="914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Arial"/>
                    <a:cs typeface="Arial"/>
                  </a:rPr>
                  <a:t>Object </a:t>
                </a:r>
                <a:r>
                  <a:rPr lang="en-US" sz="1100" b="1" dirty="0" smtClean="0">
                    <a:solidFill>
                      <a:schemeClr val="tx1"/>
                    </a:solidFill>
                    <a:latin typeface="Arial"/>
                    <a:cs typeface="Arial"/>
                  </a:rPr>
                  <a:t>positions</a:t>
                </a:r>
                <a:endParaRPr lang="en-US" sz="1100" b="1" dirty="0">
                  <a:solidFill>
                    <a:schemeClr val="tx1"/>
                  </a:solidFill>
                  <a:latin typeface="Arial"/>
                  <a:cs typeface="Arial"/>
                </a:endParaRPr>
              </a:p>
            </p:txBody>
          </p:sp>
          <p:cxnSp>
            <p:nvCxnSpPr>
              <p:cNvPr id="49" name="Straight Arrow Connector 48"/>
              <p:cNvCxnSpPr>
                <a:stCxn id="38" idx="4"/>
                <a:endCxn id="47" idx="0"/>
              </p:cNvCxnSpPr>
              <p:nvPr/>
            </p:nvCxnSpPr>
            <p:spPr bwMode="auto">
              <a:xfrm>
                <a:off x="3087430" y="3590817"/>
                <a:ext cx="1356994" cy="40039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auto">
              <a:xfrm>
                <a:off x="3301423" y="5257800"/>
                <a:ext cx="2285999"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Arial"/>
                    <a:cs typeface="Arial"/>
                  </a:rPr>
                  <a:t>Object </a:t>
                </a:r>
                <a:r>
                  <a:rPr lang="en-US" sz="1100" b="1" dirty="0" smtClean="0">
                    <a:solidFill>
                      <a:schemeClr val="tx1"/>
                    </a:solidFill>
                    <a:latin typeface="Arial"/>
                    <a:cs typeface="Arial"/>
                  </a:rPr>
                  <a:t>distribution</a:t>
                </a:r>
                <a:endParaRPr lang="en-US" sz="1100" b="1" dirty="0">
                  <a:solidFill>
                    <a:schemeClr val="tx1"/>
                  </a:solidFill>
                  <a:latin typeface="Arial"/>
                  <a:cs typeface="Arial"/>
                </a:endParaRPr>
              </a:p>
            </p:txBody>
          </p:sp>
          <p:cxnSp>
            <p:nvCxnSpPr>
              <p:cNvPr id="51" name="Straight Arrow Connector 50"/>
              <p:cNvCxnSpPr>
                <a:stCxn id="47" idx="4"/>
                <a:endCxn id="50" idx="0"/>
              </p:cNvCxnSpPr>
              <p:nvPr/>
            </p:nvCxnSpPr>
            <p:spPr bwMode="auto">
              <a:xfrm flipH="1">
                <a:off x="4444422" y="4905616"/>
                <a:ext cx="2" cy="35218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2" idx="4"/>
                <a:endCxn id="50" idx="0"/>
              </p:cNvCxnSpPr>
              <p:nvPr/>
            </p:nvCxnSpPr>
            <p:spPr bwMode="auto">
              <a:xfrm>
                <a:off x="2001132" y="4905615"/>
                <a:ext cx="2443290" cy="35218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1" idx="4"/>
                <a:endCxn id="50" idx="0"/>
              </p:cNvCxnSpPr>
              <p:nvPr/>
            </p:nvCxnSpPr>
            <p:spPr bwMode="auto">
              <a:xfrm flipH="1">
                <a:off x="4444423" y="4949436"/>
                <a:ext cx="2219196" cy="30836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6" name="Title 1"/>
            <p:cNvSpPr txBox="1">
              <a:spLocks/>
            </p:cNvSpPr>
            <p:nvPr/>
          </p:nvSpPr>
          <p:spPr>
            <a:xfrm>
              <a:off x="609600" y="-82224"/>
              <a:ext cx="109728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CellOrganizer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4" name="Picture 53" descr="CellNucLys.png"/>
            <p:cNvPicPr>
              <a:picLocks noChangeAspect="1"/>
            </p:cNvPicPr>
            <p:nvPr/>
          </p:nvPicPr>
          <p:blipFill>
            <a:blip r:embed="rId3"/>
            <a:stretch>
              <a:fillRect/>
            </a:stretch>
          </p:blipFill>
          <p:spPr>
            <a:xfrm>
              <a:off x="9410660" y="2434666"/>
              <a:ext cx="2677245" cy="1129463"/>
            </a:xfrm>
            <a:prstGeom prst="rect">
              <a:avLst/>
            </a:prstGeom>
          </p:spPr>
        </p:pic>
        <p:sp>
          <p:nvSpPr>
            <p:cNvPr id="57" name="TextBox 56"/>
            <p:cNvSpPr txBox="1"/>
            <p:nvPr/>
          </p:nvSpPr>
          <p:spPr>
            <a:xfrm>
              <a:off x="2264006" y="2567512"/>
              <a:ext cx="1225816" cy="461665"/>
            </a:xfrm>
            <a:prstGeom prst="rect">
              <a:avLst/>
            </a:prstGeom>
            <a:noFill/>
          </p:spPr>
          <p:txBody>
            <a:bodyPr wrap="none" rtlCol="0">
              <a:spAutoFit/>
            </a:bodyPr>
            <a:lstStyle/>
            <a:p>
              <a:r>
                <a:rPr lang="en-US" sz="2400" b="1" dirty="0" smtClean="0"/>
                <a:t>Training</a:t>
              </a:r>
              <a:endParaRPr lang="en-US" sz="2400" b="1" dirty="0"/>
            </a:p>
          </p:txBody>
        </p:sp>
        <p:pic>
          <p:nvPicPr>
            <p:cNvPr id="58" name="Picture 57" descr="cell6.png"/>
            <p:cNvPicPr>
              <a:picLocks noChangeAspect="1"/>
            </p:cNvPicPr>
            <p:nvPr/>
          </p:nvPicPr>
          <p:blipFill>
            <a:blip r:embed="rId4"/>
            <a:stretch>
              <a:fillRect/>
            </a:stretch>
          </p:blipFill>
          <p:spPr>
            <a:xfrm>
              <a:off x="9410660" y="3925918"/>
              <a:ext cx="2677245" cy="1559796"/>
            </a:xfrm>
            <a:prstGeom prst="rect">
              <a:avLst/>
            </a:prstGeom>
          </p:spPr>
        </p:pic>
        <p:sp>
          <p:nvSpPr>
            <p:cNvPr id="59" name="TextBox 58"/>
            <p:cNvSpPr txBox="1"/>
            <p:nvPr/>
          </p:nvSpPr>
          <p:spPr>
            <a:xfrm>
              <a:off x="7328171" y="2567512"/>
              <a:ext cx="1389022" cy="461665"/>
            </a:xfrm>
            <a:prstGeom prst="rect">
              <a:avLst/>
            </a:prstGeom>
            <a:noFill/>
          </p:spPr>
          <p:txBody>
            <a:bodyPr wrap="none" rtlCol="0">
              <a:spAutoFit/>
            </a:bodyPr>
            <a:lstStyle/>
            <a:p>
              <a:r>
                <a:rPr lang="en-US" sz="2400" b="1" dirty="0" smtClean="0"/>
                <a:t>Synthesis</a:t>
              </a:r>
            </a:p>
          </p:txBody>
        </p:sp>
        <p:sp>
          <p:nvSpPr>
            <p:cNvPr id="73" name="Right Arrow 72"/>
            <p:cNvSpPr/>
            <p:nvPr/>
          </p:nvSpPr>
          <p:spPr>
            <a:xfrm>
              <a:off x="2523828" y="3137731"/>
              <a:ext cx="998661" cy="361790"/>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ight Arrow 73"/>
            <p:cNvSpPr/>
            <p:nvPr/>
          </p:nvSpPr>
          <p:spPr>
            <a:xfrm>
              <a:off x="7818995" y="3121735"/>
              <a:ext cx="998661" cy="361790"/>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264006" y="1241122"/>
              <a:ext cx="6851028" cy="5136076"/>
            </a:xfrm>
            <a:prstGeom prst="rect">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500744" y="1422286"/>
              <a:ext cx="1092667" cy="830997"/>
            </a:xfrm>
            <a:prstGeom prst="rect">
              <a:avLst/>
            </a:prstGeom>
            <a:noFill/>
          </p:spPr>
          <p:txBody>
            <a:bodyPr wrap="none" rtlCol="0">
              <a:spAutoFit/>
            </a:bodyPr>
            <a:lstStyle/>
            <a:p>
              <a:pPr algn="ctr"/>
              <a:r>
                <a:rPr lang="en-US" sz="2400" b="1" dirty="0" smtClean="0"/>
                <a:t>Cell </a:t>
              </a:r>
            </a:p>
            <a:p>
              <a:pPr algn="ctr"/>
              <a:r>
                <a:rPr lang="en-US" sz="2400" b="1" dirty="0" smtClean="0"/>
                <a:t>Images</a:t>
              </a:r>
              <a:endParaRPr lang="en-US" sz="2400" b="1" dirty="0"/>
            </a:p>
          </p:txBody>
        </p:sp>
        <p:sp>
          <p:nvSpPr>
            <p:cNvPr id="61" name="TextBox 60"/>
            <p:cNvSpPr txBox="1"/>
            <p:nvPr/>
          </p:nvSpPr>
          <p:spPr>
            <a:xfrm>
              <a:off x="10175582" y="1446872"/>
              <a:ext cx="1377300" cy="830997"/>
            </a:xfrm>
            <a:prstGeom prst="rect">
              <a:avLst/>
            </a:prstGeom>
            <a:noFill/>
          </p:spPr>
          <p:txBody>
            <a:bodyPr wrap="none" rtlCol="0">
              <a:spAutoFit/>
            </a:bodyPr>
            <a:lstStyle/>
            <a:p>
              <a:pPr algn="ctr"/>
              <a:r>
                <a:rPr lang="en-US" sz="2400" b="1" dirty="0" smtClean="0"/>
                <a:t>Synthetic</a:t>
              </a:r>
            </a:p>
            <a:p>
              <a:pPr algn="ctr"/>
              <a:r>
                <a:rPr lang="en-US" sz="2400" b="1" dirty="0" smtClean="0"/>
                <a:t>Images</a:t>
              </a:r>
              <a:endParaRPr lang="en-US" sz="2400" b="1" dirty="0"/>
            </a:p>
          </p:txBody>
        </p:sp>
        <p:grpSp>
          <p:nvGrpSpPr>
            <p:cNvPr id="55" name="Group 71"/>
            <p:cNvGrpSpPr/>
            <p:nvPr/>
          </p:nvGrpSpPr>
          <p:grpSpPr>
            <a:xfrm>
              <a:off x="152892" y="3553733"/>
              <a:ext cx="1959920" cy="1536042"/>
              <a:chOff x="464981" y="3949672"/>
              <a:chExt cx="1469940" cy="1536042"/>
            </a:xfrm>
          </p:grpSpPr>
          <p:pic>
            <p:nvPicPr>
              <p:cNvPr id="62" name="Picture 61" descr="cell1.png"/>
              <p:cNvPicPr>
                <a:picLocks noChangeAspect="1"/>
              </p:cNvPicPr>
              <p:nvPr/>
            </p:nvPicPr>
            <p:blipFill>
              <a:blip r:embed="rId5"/>
              <a:stretch>
                <a:fillRect/>
              </a:stretch>
            </p:blipFill>
            <p:spPr>
              <a:xfrm>
                <a:off x="464981" y="3949672"/>
                <a:ext cx="812532" cy="812532"/>
              </a:xfrm>
              <a:prstGeom prst="rect">
                <a:avLst/>
              </a:prstGeom>
              <a:ln>
                <a:solidFill>
                  <a:srgbClr val="FFFFFF"/>
                </a:solidFill>
              </a:ln>
            </p:spPr>
          </p:pic>
          <p:pic>
            <p:nvPicPr>
              <p:cNvPr id="63" name="Picture 62" descr="cell10.png"/>
              <p:cNvPicPr>
                <a:picLocks noChangeAspect="1"/>
              </p:cNvPicPr>
              <p:nvPr/>
            </p:nvPicPr>
            <p:blipFill>
              <a:blip r:embed="rId6"/>
              <a:stretch>
                <a:fillRect/>
              </a:stretch>
            </p:blipFill>
            <p:spPr>
              <a:xfrm>
                <a:off x="743534" y="4286999"/>
                <a:ext cx="812532" cy="812532"/>
              </a:xfrm>
              <a:prstGeom prst="rect">
                <a:avLst/>
              </a:prstGeom>
              <a:ln>
                <a:solidFill>
                  <a:srgbClr val="FFFFFF"/>
                </a:solidFill>
              </a:ln>
            </p:spPr>
          </p:pic>
          <p:pic>
            <p:nvPicPr>
              <p:cNvPr id="64" name="Picture 63" descr="cell5.png"/>
              <p:cNvPicPr>
                <a:picLocks noChangeAspect="1"/>
              </p:cNvPicPr>
              <p:nvPr/>
            </p:nvPicPr>
            <p:blipFill>
              <a:blip r:embed="rId7"/>
              <a:stretch>
                <a:fillRect/>
              </a:stretch>
            </p:blipFill>
            <p:spPr>
              <a:xfrm>
                <a:off x="1122389" y="4673182"/>
                <a:ext cx="812532" cy="812532"/>
              </a:xfrm>
              <a:prstGeom prst="rect">
                <a:avLst/>
              </a:prstGeom>
              <a:ln>
                <a:solidFill>
                  <a:srgbClr val="FFFFFF"/>
                </a:solidFill>
              </a:ln>
            </p:spPr>
          </p:pic>
        </p:grpSp>
        <p:grpSp>
          <p:nvGrpSpPr>
            <p:cNvPr id="65" name="Group 33"/>
            <p:cNvGrpSpPr/>
            <p:nvPr/>
          </p:nvGrpSpPr>
          <p:grpSpPr>
            <a:xfrm>
              <a:off x="233014" y="2561352"/>
              <a:ext cx="1957777" cy="1495876"/>
              <a:chOff x="555000" y="783600"/>
              <a:chExt cx="4879191" cy="5229214"/>
            </a:xfrm>
          </p:grpSpPr>
          <p:pic>
            <p:nvPicPr>
              <p:cNvPr id="66" name="Picture 65" descr="cell9.png"/>
              <p:cNvPicPr>
                <a:picLocks noChangeAspect="1"/>
              </p:cNvPicPr>
              <p:nvPr/>
            </p:nvPicPr>
            <p:blipFill>
              <a:blip r:embed="rId8"/>
              <a:stretch>
                <a:fillRect/>
              </a:stretch>
            </p:blipFill>
            <p:spPr>
              <a:xfrm>
                <a:off x="555000" y="783600"/>
                <a:ext cx="2700000" cy="2700000"/>
              </a:xfrm>
              <a:prstGeom prst="rect">
                <a:avLst/>
              </a:prstGeom>
              <a:ln>
                <a:solidFill>
                  <a:schemeClr val="bg1"/>
                </a:solidFill>
              </a:ln>
            </p:spPr>
          </p:pic>
          <p:pic>
            <p:nvPicPr>
              <p:cNvPr id="67" name="Picture 66" descr="cell8.png"/>
              <p:cNvPicPr>
                <a:picLocks noChangeAspect="1"/>
              </p:cNvPicPr>
              <p:nvPr/>
            </p:nvPicPr>
            <p:blipFill>
              <a:blip r:embed="rId9"/>
              <a:stretch>
                <a:fillRect/>
              </a:stretch>
            </p:blipFill>
            <p:spPr>
              <a:xfrm>
                <a:off x="1506922" y="1962813"/>
                <a:ext cx="2700000" cy="2700000"/>
              </a:xfrm>
              <a:prstGeom prst="rect">
                <a:avLst/>
              </a:prstGeom>
              <a:ln>
                <a:solidFill>
                  <a:schemeClr val="bg1"/>
                </a:solidFill>
              </a:ln>
            </p:spPr>
          </p:pic>
          <p:pic>
            <p:nvPicPr>
              <p:cNvPr id="70" name="Picture 69" descr="cell7.png"/>
              <p:cNvPicPr>
                <a:picLocks noChangeAspect="1"/>
              </p:cNvPicPr>
              <p:nvPr/>
            </p:nvPicPr>
            <p:blipFill>
              <a:blip r:embed="rId10"/>
              <a:stretch>
                <a:fillRect/>
              </a:stretch>
            </p:blipFill>
            <p:spPr>
              <a:xfrm>
                <a:off x="2734191" y="3312813"/>
                <a:ext cx="2700000" cy="2700001"/>
              </a:xfrm>
              <a:prstGeom prst="rect">
                <a:avLst/>
              </a:prstGeom>
              <a:ln>
                <a:solidFill>
                  <a:schemeClr val="bg1"/>
                </a:solidFill>
              </a:ln>
            </p:spPr>
          </p:pic>
        </p:grpSp>
        <p:sp>
          <p:nvSpPr>
            <p:cNvPr id="68" name="TextBox 67"/>
            <p:cNvSpPr txBox="1"/>
            <p:nvPr/>
          </p:nvSpPr>
          <p:spPr>
            <a:xfrm>
              <a:off x="4420758" y="1373064"/>
              <a:ext cx="2560617" cy="461665"/>
            </a:xfrm>
            <a:prstGeom prst="rect">
              <a:avLst/>
            </a:prstGeom>
            <a:noFill/>
          </p:spPr>
          <p:txBody>
            <a:bodyPr wrap="none" rtlCol="0">
              <a:spAutoFit/>
            </a:bodyPr>
            <a:lstStyle/>
            <a:p>
              <a:pPr algn="ctr"/>
              <a:r>
                <a:rPr lang="en-US" sz="2400" b="1" dirty="0" smtClean="0"/>
                <a:t>Model Parameters</a:t>
              </a:r>
              <a:endParaRPr lang="en-US" sz="2400" b="1" dirty="0"/>
            </a:p>
          </p:txBody>
        </p:sp>
      </p:grpSp>
    </p:spTree>
    <p:extLst>
      <p:ext uri="{BB962C8B-B14F-4D97-AF65-F5344CB8AC3E}">
        <p14:creationId xmlns:p14="http://schemas.microsoft.com/office/powerpoint/2010/main" val="2674787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
            <a:ext cx="10515600" cy="1325563"/>
          </a:xfrm>
        </p:spPr>
        <p:txBody>
          <a:bodyPr/>
          <a:lstStyle/>
          <a:p>
            <a:r>
              <a:rPr lang="en-US" dirty="0" smtClean="0"/>
              <a:t>Big Picture…</a:t>
            </a:r>
            <a:endParaRPr lang="en-US" dirty="0"/>
          </a:p>
        </p:txBody>
      </p:sp>
      <p:sp>
        <p:nvSpPr>
          <p:cNvPr id="3" name="Content Placeholder 2"/>
          <p:cNvSpPr>
            <a:spLocks noGrp="1"/>
          </p:cNvSpPr>
          <p:nvPr>
            <p:ph idx="1"/>
          </p:nvPr>
        </p:nvSpPr>
        <p:spPr>
          <a:xfrm>
            <a:off x="838200" y="989596"/>
            <a:ext cx="10515600" cy="4351338"/>
          </a:xfrm>
        </p:spPr>
        <p:txBody>
          <a:bodyPr/>
          <a:lstStyle/>
          <a:p>
            <a:r>
              <a:rPr lang="en-US" dirty="0" smtClean="0"/>
              <a:t>Want most precise cell parameterization</a:t>
            </a:r>
          </a:p>
          <a:p>
            <a:pPr marL="0" indent="0">
              <a:buNone/>
            </a:pPr>
            <a:r>
              <a:rPr lang="en-US" dirty="0" smtClean="0"/>
              <a:t>	f(x) = p, g(p) = x</a:t>
            </a:r>
          </a:p>
          <a:p>
            <a:r>
              <a:rPr lang="en-US" dirty="0" smtClean="0"/>
              <a:t>Best-generalizing distribution</a:t>
            </a:r>
          </a:p>
          <a:p>
            <a:pPr marL="0" indent="0">
              <a:buNone/>
            </a:pPr>
            <a:r>
              <a:rPr lang="en-US" dirty="0" smtClean="0"/>
              <a:t>	d</a:t>
            </a:r>
            <a:r>
              <a:rPr lang="en-US" dirty="0"/>
              <a:t>({p</a:t>
            </a:r>
            <a:r>
              <a:rPr lang="en-US" baseline="-25000" dirty="0"/>
              <a:t>1</a:t>
            </a:r>
            <a:r>
              <a:rPr lang="en-US" dirty="0"/>
              <a:t>,…,</a:t>
            </a:r>
            <a:r>
              <a:rPr lang="en-US" dirty="0" err="1"/>
              <a:t>p</a:t>
            </a:r>
            <a:r>
              <a:rPr lang="en-US" baseline="-25000" dirty="0" err="1"/>
              <a:t>n</a:t>
            </a:r>
            <a:r>
              <a:rPr lang="en-US" dirty="0"/>
              <a:t>}) = </a:t>
            </a:r>
            <a:r>
              <a:rPr lang="en-US" dirty="0" err="1"/>
              <a:t>Ɵ</a:t>
            </a:r>
            <a:endParaRPr lang="en-US" dirty="0"/>
          </a:p>
        </p:txBody>
      </p:sp>
      <p:sp>
        <p:nvSpPr>
          <p:cNvPr id="50" name="Rectangle 49"/>
          <p:cNvSpPr/>
          <p:nvPr/>
        </p:nvSpPr>
        <p:spPr>
          <a:xfrm>
            <a:off x="5421416" y="2993128"/>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1</a:t>
            </a:r>
            <a:endParaRPr lang="en-US" dirty="0"/>
          </a:p>
        </p:txBody>
      </p:sp>
      <p:sp>
        <p:nvSpPr>
          <p:cNvPr id="51" name="Rectangle 50"/>
          <p:cNvSpPr/>
          <p:nvPr/>
        </p:nvSpPr>
        <p:spPr>
          <a:xfrm>
            <a:off x="5421416" y="3633208"/>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a:t>2</a:t>
            </a:r>
            <a:endParaRPr lang="en-US" dirty="0"/>
          </a:p>
        </p:txBody>
      </p:sp>
      <p:sp>
        <p:nvSpPr>
          <p:cNvPr id="52" name="Rectangle 51"/>
          <p:cNvSpPr/>
          <p:nvPr/>
        </p:nvSpPr>
        <p:spPr>
          <a:xfrm>
            <a:off x="5421416" y="4278666"/>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a:t>3</a:t>
            </a:r>
            <a:endParaRPr lang="en-US" dirty="0"/>
          </a:p>
        </p:txBody>
      </p:sp>
      <p:sp>
        <p:nvSpPr>
          <p:cNvPr id="53" name="Rectangle 52"/>
          <p:cNvSpPr/>
          <p:nvPr/>
        </p:nvSpPr>
        <p:spPr>
          <a:xfrm>
            <a:off x="5421416" y="4924124"/>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4</a:t>
            </a:r>
            <a:endParaRPr lang="en-US" dirty="0"/>
          </a:p>
        </p:txBody>
      </p:sp>
      <p:sp>
        <p:nvSpPr>
          <p:cNvPr id="54" name="TextBox 53"/>
          <p:cNvSpPr txBox="1"/>
          <p:nvPr/>
        </p:nvSpPr>
        <p:spPr>
          <a:xfrm rot="5400000">
            <a:off x="5641913" y="5486703"/>
            <a:ext cx="343364" cy="369332"/>
          </a:xfrm>
          <a:prstGeom prst="rect">
            <a:avLst/>
          </a:prstGeom>
          <a:noFill/>
        </p:spPr>
        <p:txBody>
          <a:bodyPr wrap="none" rtlCol="0">
            <a:spAutoFit/>
          </a:bodyPr>
          <a:lstStyle/>
          <a:p>
            <a:r>
              <a:rPr lang="en-US" dirty="0" smtClean="0"/>
              <a:t>…</a:t>
            </a:r>
            <a:endParaRPr lang="en-US" dirty="0"/>
          </a:p>
        </p:txBody>
      </p:sp>
      <p:sp>
        <p:nvSpPr>
          <p:cNvPr id="55" name="Rectangle 54"/>
          <p:cNvSpPr/>
          <p:nvPr/>
        </p:nvSpPr>
        <p:spPr>
          <a:xfrm>
            <a:off x="5421416" y="5912946"/>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X</a:t>
            </a:r>
            <a:r>
              <a:rPr lang="en-US" baseline="-25000" dirty="0" err="1"/>
              <a:t>n</a:t>
            </a:r>
            <a:endParaRPr lang="en-US" dirty="0"/>
          </a:p>
        </p:txBody>
      </p:sp>
      <p:sp>
        <p:nvSpPr>
          <p:cNvPr id="56" name="Rectangle 55"/>
          <p:cNvSpPr/>
          <p:nvPr/>
        </p:nvSpPr>
        <p:spPr>
          <a:xfrm>
            <a:off x="6638823" y="2993128"/>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endParaRPr lang="en-US" dirty="0"/>
          </a:p>
        </p:txBody>
      </p:sp>
      <p:sp>
        <p:nvSpPr>
          <p:cNvPr id="57" name="Rectangle 56"/>
          <p:cNvSpPr/>
          <p:nvPr/>
        </p:nvSpPr>
        <p:spPr>
          <a:xfrm>
            <a:off x="6638823" y="3633208"/>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2</a:t>
            </a:r>
            <a:endParaRPr lang="en-US" dirty="0"/>
          </a:p>
        </p:txBody>
      </p:sp>
      <p:sp>
        <p:nvSpPr>
          <p:cNvPr id="58" name="Rectangle 57"/>
          <p:cNvSpPr/>
          <p:nvPr/>
        </p:nvSpPr>
        <p:spPr>
          <a:xfrm>
            <a:off x="6638823" y="4278666"/>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3</a:t>
            </a:r>
            <a:endParaRPr lang="en-US" dirty="0"/>
          </a:p>
        </p:txBody>
      </p:sp>
      <p:sp>
        <p:nvSpPr>
          <p:cNvPr id="59" name="Rectangle 58"/>
          <p:cNvSpPr/>
          <p:nvPr/>
        </p:nvSpPr>
        <p:spPr>
          <a:xfrm>
            <a:off x="6638823" y="4924124"/>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4</a:t>
            </a:r>
            <a:endParaRPr lang="en-US" dirty="0"/>
          </a:p>
        </p:txBody>
      </p:sp>
      <p:sp>
        <p:nvSpPr>
          <p:cNvPr id="60" name="TextBox 59"/>
          <p:cNvSpPr txBox="1"/>
          <p:nvPr/>
        </p:nvSpPr>
        <p:spPr>
          <a:xfrm rot="5400000">
            <a:off x="6859320" y="5486703"/>
            <a:ext cx="343364" cy="369332"/>
          </a:xfrm>
          <a:prstGeom prst="rect">
            <a:avLst/>
          </a:prstGeom>
          <a:noFill/>
        </p:spPr>
        <p:txBody>
          <a:bodyPr wrap="none" rtlCol="0">
            <a:spAutoFit/>
          </a:bodyPr>
          <a:lstStyle/>
          <a:p>
            <a:r>
              <a:rPr lang="en-US" dirty="0" smtClean="0"/>
              <a:t>…</a:t>
            </a:r>
            <a:endParaRPr lang="en-US" dirty="0"/>
          </a:p>
        </p:txBody>
      </p:sp>
      <p:sp>
        <p:nvSpPr>
          <p:cNvPr id="61" name="Rectangle 60"/>
          <p:cNvSpPr/>
          <p:nvPr/>
        </p:nvSpPr>
        <p:spPr>
          <a:xfrm>
            <a:off x="6638823" y="5912946"/>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t>
            </a:r>
            <a:r>
              <a:rPr lang="en-US" baseline="-25000" dirty="0" err="1" smtClean="0"/>
              <a:t>n</a:t>
            </a:r>
            <a:endParaRPr lang="en-US" dirty="0"/>
          </a:p>
        </p:txBody>
      </p:sp>
      <p:cxnSp>
        <p:nvCxnSpPr>
          <p:cNvPr id="62" name="Straight Arrow Connector 61"/>
          <p:cNvCxnSpPr>
            <a:stCxn id="50" idx="3"/>
            <a:endCxn id="56" idx="1"/>
          </p:cNvCxnSpPr>
          <p:nvPr/>
        </p:nvCxnSpPr>
        <p:spPr>
          <a:xfrm>
            <a:off x="5998261" y="3238288"/>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1" idx="3"/>
            <a:endCxn id="57" idx="1"/>
          </p:cNvCxnSpPr>
          <p:nvPr/>
        </p:nvCxnSpPr>
        <p:spPr>
          <a:xfrm>
            <a:off x="5998261" y="3878368"/>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2" idx="3"/>
            <a:endCxn id="58" idx="1"/>
          </p:cNvCxnSpPr>
          <p:nvPr/>
        </p:nvCxnSpPr>
        <p:spPr>
          <a:xfrm>
            <a:off x="5998261" y="4523826"/>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3"/>
            <a:endCxn id="59" idx="1"/>
          </p:cNvCxnSpPr>
          <p:nvPr/>
        </p:nvCxnSpPr>
        <p:spPr>
          <a:xfrm>
            <a:off x="5998261" y="5169284"/>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5" idx="3"/>
            <a:endCxn id="61" idx="1"/>
          </p:cNvCxnSpPr>
          <p:nvPr/>
        </p:nvCxnSpPr>
        <p:spPr>
          <a:xfrm>
            <a:off x="5998261" y="6158106"/>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9607935" y="3735722"/>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r>
              <a:rPr lang="en-US" baseline="30000" dirty="0" smtClean="0"/>
              <a:t>*</a:t>
            </a:r>
            <a:endParaRPr lang="en-US" dirty="0"/>
          </a:p>
        </p:txBody>
      </p:sp>
      <p:sp>
        <p:nvSpPr>
          <p:cNvPr id="68" name="Rectangle 67"/>
          <p:cNvSpPr/>
          <p:nvPr/>
        </p:nvSpPr>
        <p:spPr>
          <a:xfrm>
            <a:off x="9607935" y="4378713"/>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2</a:t>
            </a:r>
            <a:r>
              <a:rPr lang="en-US" baseline="30000" dirty="0" smtClean="0"/>
              <a:t>*</a:t>
            </a:r>
            <a:endParaRPr lang="en-US" dirty="0"/>
          </a:p>
        </p:txBody>
      </p:sp>
      <p:sp>
        <p:nvSpPr>
          <p:cNvPr id="69" name="TextBox 68"/>
          <p:cNvSpPr txBox="1"/>
          <p:nvPr/>
        </p:nvSpPr>
        <p:spPr>
          <a:xfrm rot="5400000">
            <a:off x="9828432" y="4806480"/>
            <a:ext cx="343364" cy="369332"/>
          </a:xfrm>
          <a:prstGeom prst="rect">
            <a:avLst/>
          </a:prstGeom>
          <a:noFill/>
        </p:spPr>
        <p:txBody>
          <a:bodyPr wrap="none" rtlCol="0">
            <a:spAutoFit/>
          </a:bodyPr>
          <a:lstStyle/>
          <a:p>
            <a:r>
              <a:rPr lang="en-US" dirty="0" smtClean="0"/>
              <a:t>…</a:t>
            </a:r>
            <a:endParaRPr lang="en-US" dirty="0"/>
          </a:p>
        </p:txBody>
      </p:sp>
      <p:sp>
        <p:nvSpPr>
          <p:cNvPr id="70" name="Rectangle 69"/>
          <p:cNvSpPr/>
          <p:nvPr/>
        </p:nvSpPr>
        <p:spPr>
          <a:xfrm>
            <a:off x="9607935" y="5232723"/>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baseline="-25000" dirty="0" smtClean="0"/>
              <a:t>m</a:t>
            </a:r>
            <a:r>
              <a:rPr lang="en-US" baseline="30000" dirty="0" smtClean="0"/>
              <a:t>*</a:t>
            </a:r>
            <a:endParaRPr lang="en-US" dirty="0"/>
          </a:p>
        </p:txBody>
      </p:sp>
      <p:sp>
        <p:nvSpPr>
          <p:cNvPr id="71" name="Rectangle 70"/>
          <p:cNvSpPr/>
          <p:nvPr/>
        </p:nvSpPr>
        <p:spPr>
          <a:xfrm>
            <a:off x="10825341" y="3732070"/>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a:t>1</a:t>
            </a:r>
            <a:r>
              <a:rPr lang="en-US" baseline="30000" dirty="0" smtClean="0"/>
              <a:t>*</a:t>
            </a:r>
            <a:endParaRPr lang="en-US" dirty="0"/>
          </a:p>
        </p:txBody>
      </p:sp>
      <p:sp>
        <p:nvSpPr>
          <p:cNvPr id="72" name="Rectangle 71"/>
          <p:cNvSpPr/>
          <p:nvPr/>
        </p:nvSpPr>
        <p:spPr>
          <a:xfrm>
            <a:off x="10825342" y="4378713"/>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2</a:t>
            </a:r>
            <a:r>
              <a:rPr lang="en-US" baseline="30000" dirty="0" smtClean="0"/>
              <a:t>*</a:t>
            </a:r>
            <a:endParaRPr lang="en-US" dirty="0"/>
          </a:p>
        </p:txBody>
      </p:sp>
      <p:sp>
        <p:nvSpPr>
          <p:cNvPr id="73" name="TextBox 72"/>
          <p:cNvSpPr txBox="1"/>
          <p:nvPr/>
        </p:nvSpPr>
        <p:spPr>
          <a:xfrm rot="5400000">
            <a:off x="11045839" y="4806480"/>
            <a:ext cx="343364" cy="369332"/>
          </a:xfrm>
          <a:prstGeom prst="rect">
            <a:avLst/>
          </a:prstGeom>
          <a:noFill/>
        </p:spPr>
        <p:txBody>
          <a:bodyPr wrap="none" rtlCol="0">
            <a:spAutoFit/>
          </a:bodyPr>
          <a:lstStyle/>
          <a:p>
            <a:r>
              <a:rPr lang="en-US" dirty="0" smtClean="0"/>
              <a:t>…</a:t>
            </a:r>
            <a:endParaRPr lang="en-US" dirty="0"/>
          </a:p>
        </p:txBody>
      </p:sp>
      <p:sp>
        <p:nvSpPr>
          <p:cNvPr id="74" name="Rectangle 73"/>
          <p:cNvSpPr/>
          <p:nvPr/>
        </p:nvSpPr>
        <p:spPr>
          <a:xfrm>
            <a:off x="10825342" y="5232723"/>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x</a:t>
            </a:r>
            <a:r>
              <a:rPr lang="en-US" baseline="-25000" dirty="0" err="1" smtClean="0"/>
              <a:t>m</a:t>
            </a:r>
            <a:r>
              <a:rPr lang="en-US" baseline="30000" dirty="0" smtClean="0"/>
              <a:t>*</a:t>
            </a:r>
            <a:endParaRPr lang="en-US" dirty="0"/>
          </a:p>
        </p:txBody>
      </p:sp>
      <p:cxnSp>
        <p:nvCxnSpPr>
          <p:cNvPr id="75" name="Straight Arrow Connector 74"/>
          <p:cNvCxnSpPr>
            <a:stCxn id="67" idx="3"/>
            <a:endCxn id="71" idx="1"/>
          </p:cNvCxnSpPr>
          <p:nvPr/>
        </p:nvCxnSpPr>
        <p:spPr>
          <a:xfrm flipV="1">
            <a:off x="10184780" y="3977230"/>
            <a:ext cx="640561" cy="3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815473" y="4082770"/>
            <a:ext cx="1258164" cy="12581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dirty="0" err="1" smtClean="0"/>
              <a:t>p</a:t>
            </a:r>
            <a:r>
              <a:rPr lang="en-US" baseline="-25000" dirty="0" err="1" smtClean="0"/>
              <a:t>i</a:t>
            </a:r>
            <a:r>
              <a:rPr lang="en-US" dirty="0" err="1" smtClean="0"/>
              <a:t>|Ɵ</a:t>
            </a:r>
            <a:r>
              <a:rPr lang="en-US" dirty="0" smtClean="0"/>
              <a:t>)</a:t>
            </a:r>
            <a:endParaRPr lang="en-US" dirty="0"/>
          </a:p>
        </p:txBody>
      </p:sp>
      <p:cxnSp>
        <p:nvCxnSpPr>
          <p:cNvPr id="77" name="Straight Arrow Connector 76"/>
          <p:cNvCxnSpPr>
            <a:stCxn id="56" idx="3"/>
            <a:endCxn id="76" idx="2"/>
          </p:cNvCxnSpPr>
          <p:nvPr/>
        </p:nvCxnSpPr>
        <p:spPr>
          <a:xfrm>
            <a:off x="7215668" y="3238288"/>
            <a:ext cx="599805" cy="14735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57" idx="3"/>
            <a:endCxn id="76" idx="2"/>
          </p:cNvCxnSpPr>
          <p:nvPr/>
        </p:nvCxnSpPr>
        <p:spPr>
          <a:xfrm>
            <a:off x="7215668" y="3878368"/>
            <a:ext cx="599805" cy="833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8" idx="3"/>
            <a:endCxn id="76" idx="2"/>
          </p:cNvCxnSpPr>
          <p:nvPr/>
        </p:nvCxnSpPr>
        <p:spPr>
          <a:xfrm>
            <a:off x="7215668" y="4523826"/>
            <a:ext cx="599805" cy="1880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3"/>
            <a:endCxn id="76" idx="2"/>
          </p:cNvCxnSpPr>
          <p:nvPr/>
        </p:nvCxnSpPr>
        <p:spPr>
          <a:xfrm flipV="1">
            <a:off x="7215668" y="4711852"/>
            <a:ext cx="599805" cy="457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1" idx="3"/>
            <a:endCxn id="76" idx="2"/>
          </p:cNvCxnSpPr>
          <p:nvPr/>
        </p:nvCxnSpPr>
        <p:spPr>
          <a:xfrm flipV="1">
            <a:off x="7215668" y="4711852"/>
            <a:ext cx="599805" cy="14462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6"/>
            <a:endCxn id="67" idx="1"/>
          </p:cNvCxnSpPr>
          <p:nvPr/>
        </p:nvCxnSpPr>
        <p:spPr>
          <a:xfrm flipV="1">
            <a:off x="9073637" y="3980882"/>
            <a:ext cx="534298" cy="7309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6" idx="6"/>
            <a:endCxn id="68" idx="1"/>
          </p:cNvCxnSpPr>
          <p:nvPr/>
        </p:nvCxnSpPr>
        <p:spPr>
          <a:xfrm flipV="1">
            <a:off x="9073637" y="4623873"/>
            <a:ext cx="534298" cy="879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6" idx="6"/>
            <a:endCxn id="70" idx="1"/>
          </p:cNvCxnSpPr>
          <p:nvPr/>
        </p:nvCxnSpPr>
        <p:spPr>
          <a:xfrm>
            <a:off x="9073637" y="4711852"/>
            <a:ext cx="534298" cy="7660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860182" y="2573366"/>
            <a:ext cx="849656" cy="369332"/>
          </a:xfrm>
          <a:prstGeom prst="rect">
            <a:avLst/>
          </a:prstGeom>
          <a:noFill/>
        </p:spPr>
        <p:txBody>
          <a:bodyPr wrap="none" rtlCol="0">
            <a:spAutoFit/>
          </a:bodyPr>
          <a:lstStyle/>
          <a:p>
            <a:r>
              <a:rPr lang="en-US" dirty="0" smtClean="0"/>
              <a:t>Images</a:t>
            </a:r>
            <a:endParaRPr lang="en-US" dirty="0"/>
          </a:p>
        </p:txBody>
      </p:sp>
      <p:sp>
        <p:nvSpPr>
          <p:cNvPr id="86" name="TextBox 85"/>
          <p:cNvSpPr txBox="1"/>
          <p:nvPr/>
        </p:nvSpPr>
        <p:spPr>
          <a:xfrm>
            <a:off x="6026645" y="2573366"/>
            <a:ext cx="1876347" cy="369332"/>
          </a:xfrm>
          <a:prstGeom prst="rect">
            <a:avLst/>
          </a:prstGeom>
          <a:noFill/>
        </p:spPr>
        <p:txBody>
          <a:bodyPr wrap="none" rtlCol="0">
            <a:spAutoFit/>
          </a:bodyPr>
          <a:lstStyle/>
          <a:p>
            <a:r>
              <a:rPr lang="en-US" dirty="0" smtClean="0"/>
              <a:t>Parameterizations</a:t>
            </a:r>
            <a:endParaRPr lang="en-US" dirty="0"/>
          </a:p>
        </p:txBody>
      </p:sp>
      <p:sp>
        <p:nvSpPr>
          <p:cNvPr id="87" name="TextBox 86"/>
          <p:cNvSpPr txBox="1"/>
          <p:nvPr/>
        </p:nvSpPr>
        <p:spPr>
          <a:xfrm>
            <a:off x="7590952" y="5417451"/>
            <a:ext cx="1736373" cy="646331"/>
          </a:xfrm>
          <a:prstGeom prst="rect">
            <a:avLst/>
          </a:prstGeom>
          <a:noFill/>
        </p:spPr>
        <p:txBody>
          <a:bodyPr wrap="none" rtlCol="0">
            <a:spAutoFit/>
          </a:bodyPr>
          <a:lstStyle/>
          <a:p>
            <a:pPr algn="ctr"/>
            <a:r>
              <a:rPr lang="en-US" dirty="0" smtClean="0"/>
              <a:t>Cell Morphology </a:t>
            </a:r>
          </a:p>
          <a:p>
            <a:pPr algn="ctr"/>
            <a:r>
              <a:rPr lang="en-US" dirty="0" smtClean="0"/>
              <a:t>Distribution</a:t>
            </a:r>
            <a:endParaRPr lang="en-US" dirty="0"/>
          </a:p>
        </p:txBody>
      </p:sp>
      <p:sp>
        <p:nvSpPr>
          <p:cNvPr id="88" name="TextBox 87"/>
          <p:cNvSpPr txBox="1"/>
          <p:nvPr/>
        </p:nvSpPr>
        <p:spPr>
          <a:xfrm>
            <a:off x="9073637" y="3045401"/>
            <a:ext cx="1876347" cy="646331"/>
          </a:xfrm>
          <a:prstGeom prst="rect">
            <a:avLst/>
          </a:prstGeom>
          <a:noFill/>
        </p:spPr>
        <p:txBody>
          <a:bodyPr wrap="none" rtlCol="0">
            <a:spAutoFit/>
          </a:bodyPr>
          <a:lstStyle/>
          <a:p>
            <a:pPr algn="ctr"/>
            <a:r>
              <a:rPr lang="en-US" dirty="0" smtClean="0"/>
              <a:t>Sampled</a:t>
            </a:r>
          </a:p>
          <a:p>
            <a:pPr algn="ctr"/>
            <a:r>
              <a:rPr lang="en-US" dirty="0" smtClean="0"/>
              <a:t>Parameterizations</a:t>
            </a:r>
            <a:endParaRPr lang="en-US" dirty="0"/>
          </a:p>
        </p:txBody>
      </p:sp>
      <p:sp>
        <p:nvSpPr>
          <p:cNvPr id="89" name="TextBox 88"/>
          <p:cNvSpPr txBox="1"/>
          <p:nvPr/>
        </p:nvSpPr>
        <p:spPr>
          <a:xfrm>
            <a:off x="10825341" y="3022318"/>
            <a:ext cx="1292085" cy="646331"/>
          </a:xfrm>
          <a:prstGeom prst="rect">
            <a:avLst/>
          </a:prstGeom>
          <a:noFill/>
        </p:spPr>
        <p:txBody>
          <a:bodyPr wrap="none" rtlCol="0">
            <a:spAutoFit/>
          </a:bodyPr>
          <a:lstStyle/>
          <a:p>
            <a:pPr algn="ctr"/>
            <a:r>
              <a:rPr lang="en-US" dirty="0" smtClean="0"/>
              <a:t>Synthesized</a:t>
            </a:r>
          </a:p>
          <a:p>
            <a:pPr algn="ctr"/>
            <a:r>
              <a:rPr lang="en-US" dirty="0" smtClean="0"/>
              <a:t>Images</a:t>
            </a:r>
            <a:endParaRPr lang="en-US" dirty="0"/>
          </a:p>
        </p:txBody>
      </p:sp>
      <p:cxnSp>
        <p:nvCxnSpPr>
          <p:cNvPr id="90" name="Straight Arrow Connector 89"/>
          <p:cNvCxnSpPr>
            <a:stCxn id="68" idx="3"/>
            <a:endCxn id="72" idx="1"/>
          </p:cNvCxnSpPr>
          <p:nvPr/>
        </p:nvCxnSpPr>
        <p:spPr>
          <a:xfrm>
            <a:off x="10184780" y="4623873"/>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0" idx="3"/>
            <a:endCxn id="74" idx="1"/>
          </p:cNvCxnSpPr>
          <p:nvPr/>
        </p:nvCxnSpPr>
        <p:spPr>
          <a:xfrm>
            <a:off x="10184780" y="5477883"/>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803137" y="6458188"/>
            <a:ext cx="835686" cy="369332"/>
          </a:xfrm>
          <a:prstGeom prst="rect">
            <a:avLst/>
          </a:prstGeom>
          <a:noFill/>
        </p:spPr>
        <p:txBody>
          <a:bodyPr wrap="none" rtlCol="0">
            <a:spAutoFit/>
          </a:bodyPr>
          <a:lstStyle/>
          <a:p>
            <a:r>
              <a:rPr lang="en-US" dirty="0"/>
              <a:t>f</a:t>
            </a:r>
            <a:r>
              <a:rPr lang="en-US" dirty="0" smtClean="0"/>
              <a:t>(x) = p</a:t>
            </a:r>
            <a:endParaRPr lang="en-US" dirty="0"/>
          </a:p>
        </p:txBody>
      </p:sp>
      <p:sp>
        <p:nvSpPr>
          <p:cNvPr id="93" name="TextBox 92"/>
          <p:cNvSpPr txBox="1"/>
          <p:nvPr/>
        </p:nvSpPr>
        <p:spPr>
          <a:xfrm>
            <a:off x="6771331" y="6458188"/>
            <a:ext cx="1639241" cy="369332"/>
          </a:xfrm>
          <a:prstGeom prst="rect">
            <a:avLst/>
          </a:prstGeom>
          <a:noFill/>
        </p:spPr>
        <p:txBody>
          <a:bodyPr wrap="none" rtlCol="0">
            <a:spAutoFit/>
          </a:bodyPr>
          <a:lstStyle/>
          <a:p>
            <a:pPr algn="ctr"/>
            <a:r>
              <a:rPr lang="en-US" dirty="0" smtClean="0"/>
              <a:t>d({p</a:t>
            </a:r>
            <a:r>
              <a:rPr lang="en-US" baseline="-25000" dirty="0" smtClean="0"/>
              <a:t>1</a:t>
            </a:r>
            <a:r>
              <a:rPr lang="en-US" dirty="0" smtClean="0"/>
              <a:t>,…,</a:t>
            </a:r>
            <a:r>
              <a:rPr lang="en-US" dirty="0" err="1" smtClean="0"/>
              <a:t>p</a:t>
            </a:r>
            <a:r>
              <a:rPr lang="en-US" baseline="-25000" dirty="0" err="1" smtClean="0"/>
              <a:t>n</a:t>
            </a:r>
            <a:r>
              <a:rPr lang="en-US" dirty="0" smtClean="0"/>
              <a:t>}) = </a:t>
            </a:r>
            <a:r>
              <a:rPr lang="en-US" dirty="0" err="1"/>
              <a:t>Ɵ</a:t>
            </a:r>
            <a:endParaRPr lang="en-US" dirty="0"/>
          </a:p>
        </p:txBody>
      </p:sp>
      <p:sp>
        <p:nvSpPr>
          <p:cNvPr id="94" name="TextBox 93"/>
          <p:cNvSpPr txBox="1"/>
          <p:nvPr/>
        </p:nvSpPr>
        <p:spPr>
          <a:xfrm>
            <a:off x="8810313" y="6457632"/>
            <a:ext cx="1054345" cy="369332"/>
          </a:xfrm>
          <a:prstGeom prst="rect">
            <a:avLst/>
          </a:prstGeom>
          <a:noFill/>
        </p:spPr>
        <p:txBody>
          <a:bodyPr wrap="none" rtlCol="0">
            <a:spAutoFit/>
          </a:bodyPr>
          <a:lstStyle/>
          <a:p>
            <a:pPr algn="ctr"/>
            <a:r>
              <a:rPr lang="en-US" dirty="0" smtClean="0"/>
              <a:t>b(</a:t>
            </a:r>
            <a:r>
              <a:rPr lang="en-US" dirty="0" err="1" smtClean="0"/>
              <a:t>Ɵ</a:t>
            </a:r>
            <a:r>
              <a:rPr lang="en-US" dirty="0" smtClean="0"/>
              <a:t>) = p*</a:t>
            </a:r>
            <a:endParaRPr lang="en-US" dirty="0"/>
          </a:p>
        </p:txBody>
      </p:sp>
      <p:sp>
        <p:nvSpPr>
          <p:cNvPr id="95" name="TextBox 94"/>
          <p:cNvSpPr txBox="1"/>
          <p:nvPr/>
        </p:nvSpPr>
        <p:spPr>
          <a:xfrm>
            <a:off x="10310766" y="6458188"/>
            <a:ext cx="877163" cy="369332"/>
          </a:xfrm>
          <a:prstGeom prst="rect">
            <a:avLst/>
          </a:prstGeom>
          <a:noFill/>
        </p:spPr>
        <p:txBody>
          <a:bodyPr wrap="none" rtlCol="0">
            <a:spAutoFit/>
          </a:bodyPr>
          <a:lstStyle/>
          <a:p>
            <a:r>
              <a:rPr lang="en-US" dirty="0" smtClean="0"/>
              <a:t>g(p) = x</a:t>
            </a:r>
            <a:endParaRPr lang="en-US" dirty="0"/>
          </a:p>
        </p:txBody>
      </p:sp>
    </p:spTree>
    <p:extLst>
      <p:ext uri="{BB962C8B-B14F-4D97-AF65-F5344CB8AC3E}">
        <p14:creationId xmlns:p14="http://schemas.microsoft.com/office/powerpoint/2010/main" val="998690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3905469822"/>
              </p:ext>
            </p:extLst>
          </p:nvPr>
        </p:nvGraphicFramePr>
        <p:xfrm>
          <a:off x="-328224" y="2071375"/>
          <a:ext cx="12520224" cy="1130298"/>
        </p:xfrm>
        <a:graphic>
          <a:graphicData uri="http://schemas.openxmlformats.org/presentationml/2006/ole">
            <mc:AlternateContent xmlns:mc="http://schemas.openxmlformats.org/markup-compatibility/2006">
              <mc:Choice xmlns:v="urn:schemas-microsoft-com:vml" Requires="v">
                <p:oleObj spid="_x0000_s6170" name="Document" r:id="rId5" imgW="5486400" imgH="495300" progId="Word.Document.12">
                  <p:embed/>
                </p:oleObj>
              </mc:Choice>
              <mc:Fallback>
                <p:oleObj name="Document" r:id="rId5" imgW="5486400" imgH="495300" progId="Word.Document.12">
                  <p:embed/>
                  <p:pic>
                    <p:nvPicPr>
                      <p:cNvPr id="0" name=""/>
                      <p:cNvPicPr/>
                      <p:nvPr/>
                    </p:nvPicPr>
                    <p:blipFill>
                      <a:blip r:embed="rId6"/>
                      <a:stretch>
                        <a:fillRect/>
                      </a:stretch>
                    </p:blipFill>
                    <p:spPr>
                      <a:xfrm>
                        <a:off x="-328224" y="2071375"/>
                        <a:ext cx="12520224" cy="1130298"/>
                      </a:xfrm>
                      <a:prstGeom prst="rect">
                        <a:avLst/>
                      </a:prstGeom>
                    </p:spPr>
                  </p:pic>
                </p:oleObj>
              </mc:Fallback>
            </mc:AlternateContent>
          </a:graphicData>
        </a:graphic>
      </p:graphicFrame>
      <p:sp>
        <p:nvSpPr>
          <p:cNvPr id="2" name="Title 1"/>
          <p:cNvSpPr>
            <a:spLocks noGrp="1"/>
          </p:cNvSpPr>
          <p:nvPr>
            <p:ph type="title"/>
          </p:nvPr>
        </p:nvSpPr>
        <p:spPr>
          <a:xfrm>
            <a:off x="838200" y="80645"/>
            <a:ext cx="10515600" cy="1325563"/>
          </a:xfrm>
        </p:spPr>
        <p:txBody>
          <a:bodyPr/>
          <a:lstStyle/>
          <a:p>
            <a:r>
              <a:rPr lang="en-US" dirty="0" smtClean="0"/>
              <a:t>Master Modeling function </a:t>
            </a:r>
            <a:endParaRPr lang="en-US" dirty="0"/>
          </a:p>
        </p:txBody>
      </p:sp>
      <p:sp>
        <p:nvSpPr>
          <p:cNvPr id="7" name="Content Placeholder 6"/>
          <p:cNvSpPr>
            <a:spLocks noGrp="1"/>
          </p:cNvSpPr>
          <p:nvPr>
            <p:ph idx="1"/>
          </p:nvPr>
        </p:nvSpPr>
        <p:spPr>
          <a:xfrm>
            <a:off x="838200" y="1252218"/>
            <a:ext cx="10515600" cy="5331461"/>
          </a:xfrm>
        </p:spPr>
        <p:txBody>
          <a:bodyPr>
            <a:normAutofit lnSpcReduction="10000"/>
          </a:bodyPr>
          <a:lstStyle/>
          <a:p>
            <a:r>
              <a:rPr lang="en-US" dirty="0" smtClean="0"/>
              <a:t>How to build a master model-selection model</a:t>
            </a:r>
          </a:p>
          <a:p>
            <a:pPr lvl="1"/>
            <a:r>
              <a:rPr lang="en-US" dirty="0"/>
              <a:t>g(p</a:t>
            </a:r>
            <a:r>
              <a:rPr lang="en-US" baseline="-25000" dirty="0"/>
              <a:t>i</a:t>
            </a:r>
            <a:r>
              <a:rPr lang="en-US" dirty="0" smtClean="0"/>
              <a:t>) with least error between x</a:t>
            </a:r>
            <a:r>
              <a:rPr lang="en-US" baseline="-25000" dirty="0" smtClean="0"/>
              <a:t>i</a:t>
            </a:r>
            <a:r>
              <a:rPr lang="en-US" dirty="0" smtClean="0"/>
              <a:t> and g(p</a:t>
            </a:r>
            <a:r>
              <a:rPr lang="en-US" baseline="-25000" dirty="0" smtClean="0"/>
              <a:t>i</a:t>
            </a:r>
            <a:r>
              <a:rPr lang="en-US" dirty="0" smtClean="0"/>
              <a:t>)</a:t>
            </a:r>
          </a:p>
          <a:p>
            <a:pPr marL="457200" lvl="1" indent="0">
              <a:buNone/>
            </a:pPr>
            <a:endParaRPr lang="en-US" dirty="0" smtClean="0"/>
          </a:p>
          <a:p>
            <a:pPr marL="457200" lvl="1" indent="0">
              <a:buNone/>
            </a:pPr>
            <a:endParaRPr lang="en-US" dirty="0"/>
          </a:p>
          <a:p>
            <a:pPr marL="457200" lvl="1" indent="0">
              <a:buNone/>
            </a:pPr>
            <a:endParaRPr lang="en-US" dirty="0"/>
          </a:p>
          <a:p>
            <a:r>
              <a:rPr lang="en-US" dirty="0"/>
              <a:t>d({p</a:t>
            </a:r>
            <a:r>
              <a:rPr lang="en-US" baseline="-25000" dirty="0"/>
              <a:t>1</a:t>
            </a:r>
            <a:r>
              <a:rPr lang="en-US" dirty="0"/>
              <a:t>,…,</a:t>
            </a:r>
            <a:r>
              <a:rPr lang="en-US" dirty="0" err="1"/>
              <a:t>p</a:t>
            </a:r>
            <a:r>
              <a:rPr lang="en-US" baseline="-25000" dirty="0" err="1"/>
              <a:t>n</a:t>
            </a:r>
            <a:r>
              <a:rPr lang="en-US" dirty="0"/>
              <a:t>}) = </a:t>
            </a:r>
            <a:r>
              <a:rPr lang="en-US" dirty="0" err="1" smtClean="0"/>
              <a:t>Ɵ</a:t>
            </a:r>
            <a:r>
              <a:rPr lang="en-US" dirty="0" smtClean="0"/>
              <a:t> with greatest likelihood</a:t>
            </a:r>
          </a:p>
          <a:p>
            <a:endParaRPr lang="en-US" dirty="0"/>
          </a:p>
          <a:p>
            <a:pPr marL="0" indent="0">
              <a:buNone/>
            </a:pPr>
            <a:endParaRPr lang="en-US" dirty="0"/>
          </a:p>
          <a:p>
            <a:r>
              <a:rPr lang="en-US" dirty="0" smtClean="0"/>
              <a:t>Even if </a:t>
            </a:r>
            <a:r>
              <a:rPr lang="en-US" dirty="0" err="1" smtClean="0"/>
              <a:t>err</a:t>
            </a:r>
            <a:r>
              <a:rPr lang="en-US" baseline="-25000" dirty="0" err="1" smtClean="0"/>
              <a:t>tot</a:t>
            </a:r>
            <a:r>
              <a:rPr lang="en-US" dirty="0"/>
              <a:t> </a:t>
            </a:r>
            <a:r>
              <a:rPr lang="en-US" dirty="0" smtClean="0"/>
              <a:t>is some sort of </a:t>
            </a:r>
            <a:r>
              <a:rPr lang="en-US" dirty="0" err="1" smtClean="0"/>
              <a:t>proabilistic</a:t>
            </a:r>
            <a:r>
              <a:rPr lang="en-US" dirty="0" smtClean="0"/>
              <a:t> model, it is not clear how to balance </a:t>
            </a:r>
            <a:r>
              <a:rPr lang="en-US" dirty="0" err="1" smtClean="0"/>
              <a:t>err</a:t>
            </a:r>
            <a:r>
              <a:rPr lang="en-US" baseline="-25000" dirty="0" err="1" smtClean="0"/>
              <a:t>tot</a:t>
            </a:r>
            <a:r>
              <a:rPr lang="en-US" baseline="-25000" dirty="0" smtClean="0"/>
              <a:t> </a:t>
            </a:r>
            <a:r>
              <a:rPr lang="en-US" dirty="0" smtClean="0"/>
              <a:t>and likelihood of the model</a:t>
            </a:r>
          </a:p>
          <a:p>
            <a:endParaRPr lang="en-US" dirty="0"/>
          </a:p>
          <a:p>
            <a:pPr marL="0" indent="0">
              <a:buNone/>
            </a:pPr>
            <a:r>
              <a:rPr lang="en-US" dirty="0" smtClean="0"/>
              <a:t>ESPECIALLY BECAUSE G(X) DRASTICTLY CHANGES VALUES OF </a:t>
            </a:r>
            <a:r>
              <a:rPr lang="en-US" dirty="0" err="1" smtClean="0"/>
              <a:t>Ɵ</a:t>
            </a:r>
            <a:endParaRPr lang="en-US" dirty="0"/>
          </a:p>
          <a:p>
            <a:endParaRPr lang="en-US" dirty="0"/>
          </a:p>
        </p:txBody>
      </p:sp>
      <p:graphicFrame>
        <p:nvGraphicFramePr>
          <p:cNvPr id="10" name="Content Placeholder 3"/>
          <p:cNvGraphicFramePr>
            <a:graphicFrameLocks noChangeAspect="1"/>
          </p:cNvGraphicFramePr>
          <p:nvPr>
            <p:extLst>
              <p:ext uri="{D42A27DB-BD31-4B8C-83A1-F6EECF244321}">
                <p14:modId xmlns:p14="http://schemas.microsoft.com/office/powerpoint/2010/main" val="2787279585"/>
              </p:ext>
            </p:extLst>
          </p:nvPr>
        </p:nvGraphicFramePr>
        <p:xfrm>
          <a:off x="-143792" y="3558859"/>
          <a:ext cx="12520224" cy="1130298"/>
        </p:xfrm>
        <a:graphic>
          <a:graphicData uri="http://schemas.openxmlformats.org/presentationml/2006/ole">
            <mc:AlternateContent xmlns:mc="http://schemas.openxmlformats.org/markup-compatibility/2006">
              <mc:Choice xmlns:v="urn:schemas-microsoft-com:vml" Requires="v">
                <p:oleObj spid="_x0000_s6171" name="Document" r:id="rId8" imgW="5486400" imgH="495300" progId="Word.Document.12">
                  <p:embed/>
                </p:oleObj>
              </mc:Choice>
              <mc:Fallback>
                <p:oleObj name="Document" r:id="rId8" imgW="5486400" imgH="495300" progId="Word.Document.12">
                  <p:embed/>
                  <p:pic>
                    <p:nvPicPr>
                      <p:cNvPr id="0" name=""/>
                      <p:cNvPicPr/>
                      <p:nvPr/>
                    </p:nvPicPr>
                    <p:blipFill>
                      <a:blip r:embed="rId9"/>
                      <a:stretch>
                        <a:fillRect/>
                      </a:stretch>
                    </p:blipFill>
                    <p:spPr>
                      <a:xfrm>
                        <a:off x="-143792" y="3558859"/>
                        <a:ext cx="12520224" cy="1130298"/>
                      </a:xfrm>
                      <a:prstGeom prst="rect">
                        <a:avLst/>
                      </a:prstGeom>
                    </p:spPr>
                  </p:pic>
                </p:oleObj>
              </mc:Fallback>
            </mc:AlternateContent>
          </a:graphicData>
        </a:graphic>
      </p:graphicFrame>
    </p:spTree>
    <p:extLst>
      <p:ext uri="{BB962C8B-B14F-4D97-AF65-F5344CB8AC3E}">
        <p14:creationId xmlns:p14="http://schemas.microsoft.com/office/powerpoint/2010/main" val="815814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63"/>
          <p:cNvCxnSpPr>
            <a:stCxn id="50" idx="3"/>
            <a:endCxn id="62" idx="1"/>
          </p:cNvCxnSpPr>
          <p:nvPr/>
        </p:nvCxnSpPr>
        <p:spPr>
          <a:xfrm>
            <a:off x="3642775" y="3238288"/>
            <a:ext cx="640562" cy="640080"/>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0" idx="3"/>
            <a:endCxn id="63" idx="1"/>
          </p:cNvCxnSpPr>
          <p:nvPr/>
        </p:nvCxnSpPr>
        <p:spPr>
          <a:xfrm>
            <a:off x="3642775" y="3238288"/>
            <a:ext cx="640562" cy="128553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0" idx="3"/>
            <a:endCxn id="65" idx="1"/>
          </p:cNvCxnSpPr>
          <p:nvPr/>
        </p:nvCxnSpPr>
        <p:spPr>
          <a:xfrm>
            <a:off x="3642775" y="3238288"/>
            <a:ext cx="640562" cy="1930996"/>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0" idx="3"/>
            <a:endCxn id="68" idx="1"/>
          </p:cNvCxnSpPr>
          <p:nvPr/>
        </p:nvCxnSpPr>
        <p:spPr>
          <a:xfrm>
            <a:off x="3642775" y="3238288"/>
            <a:ext cx="640562" cy="291981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1" idx="3"/>
            <a:endCxn id="60" idx="1"/>
          </p:cNvCxnSpPr>
          <p:nvPr/>
        </p:nvCxnSpPr>
        <p:spPr>
          <a:xfrm flipV="1">
            <a:off x="3642775" y="3238288"/>
            <a:ext cx="640562" cy="640080"/>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3"/>
            <a:endCxn id="60" idx="1"/>
          </p:cNvCxnSpPr>
          <p:nvPr/>
        </p:nvCxnSpPr>
        <p:spPr>
          <a:xfrm flipV="1">
            <a:off x="3642775" y="3238288"/>
            <a:ext cx="640562" cy="128553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3"/>
            <a:endCxn id="60" idx="1"/>
          </p:cNvCxnSpPr>
          <p:nvPr/>
        </p:nvCxnSpPr>
        <p:spPr>
          <a:xfrm flipV="1">
            <a:off x="3642775" y="3238288"/>
            <a:ext cx="640562" cy="1930996"/>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3"/>
            <a:endCxn id="60" idx="1"/>
          </p:cNvCxnSpPr>
          <p:nvPr/>
        </p:nvCxnSpPr>
        <p:spPr>
          <a:xfrm flipV="1">
            <a:off x="3642775" y="3238288"/>
            <a:ext cx="640562" cy="291981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94875"/>
            <a:ext cx="10515600" cy="1325563"/>
          </a:xfrm>
        </p:spPr>
        <p:txBody>
          <a:bodyPr/>
          <a:lstStyle/>
          <a:p>
            <a:r>
              <a:rPr lang="en-US" b="1" dirty="0" err="1"/>
              <a:t>CellOrganizer</a:t>
            </a:r>
            <a:r>
              <a:rPr lang="en-US" b="1" dirty="0"/>
              <a:t> Models Cell Populations</a:t>
            </a:r>
          </a:p>
        </p:txBody>
      </p:sp>
      <p:sp>
        <p:nvSpPr>
          <p:cNvPr id="3" name="Content Placeholder 2"/>
          <p:cNvSpPr>
            <a:spLocks noGrp="1"/>
          </p:cNvSpPr>
          <p:nvPr>
            <p:ph idx="1"/>
          </p:nvPr>
        </p:nvSpPr>
        <p:spPr>
          <a:xfrm>
            <a:off x="838200" y="865663"/>
            <a:ext cx="10515600" cy="1767808"/>
          </a:xfrm>
        </p:spPr>
        <p:txBody>
          <a:bodyPr>
            <a:normAutofit/>
          </a:bodyPr>
          <a:lstStyle/>
          <a:p>
            <a:r>
              <a:rPr lang="en-US" dirty="0" smtClean="0"/>
              <a:t>Learn how spatial relationships of cell compartments vary across cell populations</a:t>
            </a:r>
          </a:p>
          <a:p>
            <a:r>
              <a:rPr lang="en-US" dirty="0" smtClean="0"/>
              <a:t>Generate high-quality </a:t>
            </a:r>
            <a:r>
              <a:rPr lang="en-US" i="1" dirty="0" smtClean="0"/>
              <a:t>in </a:t>
            </a:r>
            <a:r>
              <a:rPr lang="en-US" i="1" dirty="0" err="1" smtClean="0"/>
              <a:t>silico</a:t>
            </a:r>
            <a:r>
              <a:rPr lang="en-US" dirty="0" smtClean="0"/>
              <a:t> representations (i.e. images) cell shape and the relationships of compartments within them</a:t>
            </a:r>
            <a:endParaRPr lang="en-US" dirty="0"/>
          </a:p>
        </p:txBody>
      </p:sp>
      <p:sp>
        <p:nvSpPr>
          <p:cNvPr id="50" name="Rectangle 49"/>
          <p:cNvSpPr/>
          <p:nvPr/>
        </p:nvSpPr>
        <p:spPr>
          <a:xfrm>
            <a:off x="3065930" y="2993128"/>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1</a:t>
            </a:r>
            <a:endParaRPr lang="en-US" dirty="0"/>
          </a:p>
        </p:txBody>
      </p:sp>
      <p:sp>
        <p:nvSpPr>
          <p:cNvPr id="51" name="Rectangle 50"/>
          <p:cNvSpPr/>
          <p:nvPr/>
        </p:nvSpPr>
        <p:spPr>
          <a:xfrm>
            <a:off x="3065930" y="3633208"/>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a:t>2</a:t>
            </a:r>
            <a:endParaRPr lang="en-US" dirty="0"/>
          </a:p>
        </p:txBody>
      </p:sp>
      <p:sp>
        <p:nvSpPr>
          <p:cNvPr id="52" name="Rectangle 51"/>
          <p:cNvSpPr/>
          <p:nvPr/>
        </p:nvSpPr>
        <p:spPr>
          <a:xfrm>
            <a:off x="3065930" y="4278666"/>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a:t>3</a:t>
            </a:r>
            <a:endParaRPr lang="en-US" dirty="0"/>
          </a:p>
        </p:txBody>
      </p:sp>
      <p:sp>
        <p:nvSpPr>
          <p:cNvPr id="56" name="Rectangle 55"/>
          <p:cNvSpPr/>
          <p:nvPr/>
        </p:nvSpPr>
        <p:spPr>
          <a:xfrm>
            <a:off x="3065930" y="4924124"/>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4</a:t>
            </a:r>
            <a:endParaRPr lang="en-US" dirty="0"/>
          </a:p>
        </p:txBody>
      </p:sp>
      <p:sp>
        <p:nvSpPr>
          <p:cNvPr id="57" name="TextBox 56"/>
          <p:cNvSpPr txBox="1"/>
          <p:nvPr/>
        </p:nvSpPr>
        <p:spPr>
          <a:xfrm rot="5400000">
            <a:off x="3286427" y="5486703"/>
            <a:ext cx="343364" cy="369332"/>
          </a:xfrm>
          <a:prstGeom prst="rect">
            <a:avLst/>
          </a:prstGeom>
          <a:noFill/>
        </p:spPr>
        <p:txBody>
          <a:bodyPr wrap="none" rtlCol="0">
            <a:spAutoFit/>
          </a:bodyPr>
          <a:lstStyle/>
          <a:p>
            <a:r>
              <a:rPr lang="en-US" dirty="0" smtClean="0"/>
              <a:t>…</a:t>
            </a:r>
            <a:endParaRPr lang="en-US" dirty="0"/>
          </a:p>
        </p:txBody>
      </p:sp>
      <p:sp>
        <p:nvSpPr>
          <p:cNvPr id="59" name="Rectangle 58"/>
          <p:cNvSpPr/>
          <p:nvPr/>
        </p:nvSpPr>
        <p:spPr>
          <a:xfrm>
            <a:off x="3065930" y="5912946"/>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X</a:t>
            </a:r>
            <a:r>
              <a:rPr lang="en-US" baseline="-25000" dirty="0" err="1"/>
              <a:t>n</a:t>
            </a:r>
            <a:endParaRPr lang="en-US" dirty="0"/>
          </a:p>
        </p:txBody>
      </p:sp>
      <p:sp>
        <p:nvSpPr>
          <p:cNvPr id="66" name="TextBox 65"/>
          <p:cNvSpPr txBox="1"/>
          <p:nvPr/>
        </p:nvSpPr>
        <p:spPr>
          <a:xfrm rot="5400000">
            <a:off x="4503834" y="5486703"/>
            <a:ext cx="343364" cy="369332"/>
          </a:xfrm>
          <a:prstGeom prst="rect">
            <a:avLst/>
          </a:prstGeom>
          <a:noFill/>
        </p:spPr>
        <p:txBody>
          <a:bodyPr wrap="none" rtlCol="0">
            <a:spAutoFit/>
          </a:bodyPr>
          <a:lstStyle/>
          <a:p>
            <a:r>
              <a:rPr lang="en-US" dirty="0" smtClean="0"/>
              <a:t>…</a:t>
            </a:r>
            <a:endParaRPr lang="en-US" dirty="0"/>
          </a:p>
        </p:txBody>
      </p:sp>
      <p:sp>
        <p:nvSpPr>
          <p:cNvPr id="76" name="Rectangle 75"/>
          <p:cNvSpPr/>
          <p:nvPr/>
        </p:nvSpPr>
        <p:spPr>
          <a:xfrm>
            <a:off x="7252449" y="3735722"/>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r>
              <a:rPr lang="en-US" baseline="30000" dirty="0" smtClean="0"/>
              <a:t>*</a:t>
            </a:r>
            <a:endParaRPr lang="en-US" dirty="0"/>
          </a:p>
        </p:txBody>
      </p:sp>
      <p:sp>
        <p:nvSpPr>
          <p:cNvPr id="77" name="Rectangle 76"/>
          <p:cNvSpPr/>
          <p:nvPr/>
        </p:nvSpPr>
        <p:spPr>
          <a:xfrm>
            <a:off x="7252449" y="4378713"/>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2</a:t>
            </a:r>
            <a:r>
              <a:rPr lang="en-US" baseline="30000" dirty="0" smtClean="0"/>
              <a:t>*</a:t>
            </a:r>
            <a:endParaRPr lang="en-US" dirty="0"/>
          </a:p>
        </p:txBody>
      </p:sp>
      <p:sp>
        <p:nvSpPr>
          <p:cNvPr id="78" name="TextBox 77"/>
          <p:cNvSpPr txBox="1"/>
          <p:nvPr/>
        </p:nvSpPr>
        <p:spPr>
          <a:xfrm rot="5400000">
            <a:off x="7472946" y="4806480"/>
            <a:ext cx="343364" cy="369332"/>
          </a:xfrm>
          <a:prstGeom prst="rect">
            <a:avLst/>
          </a:prstGeom>
          <a:noFill/>
        </p:spPr>
        <p:txBody>
          <a:bodyPr wrap="none" rtlCol="0">
            <a:spAutoFit/>
          </a:bodyPr>
          <a:lstStyle/>
          <a:p>
            <a:r>
              <a:rPr lang="en-US" dirty="0" smtClean="0"/>
              <a:t>…</a:t>
            </a:r>
            <a:endParaRPr lang="en-US" dirty="0"/>
          </a:p>
        </p:txBody>
      </p:sp>
      <p:sp>
        <p:nvSpPr>
          <p:cNvPr id="79" name="Rectangle 78"/>
          <p:cNvSpPr/>
          <p:nvPr/>
        </p:nvSpPr>
        <p:spPr>
          <a:xfrm>
            <a:off x="7252449" y="5232723"/>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baseline="-25000" dirty="0" smtClean="0"/>
              <a:t>m</a:t>
            </a:r>
            <a:r>
              <a:rPr lang="en-US" baseline="30000" dirty="0" smtClean="0"/>
              <a:t>*</a:t>
            </a:r>
            <a:endParaRPr lang="en-US" dirty="0"/>
          </a:p>
        </p:txBody>
      </p:sp>
      <p:sp>
        <p:nvSpPr>
          <p:cNvPr id="81" name="Rectangle 80"/>
          <p:cNvSpPr/>
          <p:nvPr/>
        </p:nvSpPr>
        <p:spPr>
          <a:xfrm>
            <a:off x="8469855" y="3732070"/>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a:t>1</a:t>
            </a:r>
            <a:r>
              <a:rPr lang="en-US" baseline="30000" dirty="0" smtClean="0"/>
              <a:t>*</a:t>
            </a:r>
            <a:endParaRPr lang="en-US" dirty="0"/>
          </a:p>
        </p:txBody>
      </p:sp>
      <p:sp>
        <p:nvSpPr>
          <p:cNvPr id="84" name="Rectangle 83"/>
          <p:cNvSpPr/>
          <p:nvPr/>
        </p:nvSpPr>
        <p:spPr>
          <a:xfrm>
            <a:off x="8469856" y="4378713"/>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2</a:t>
            </a:r>
            <a:r>
              <a:rPr lang="en-US" baseline="30000" dirty="0" smtClean="0"/>
              <a:t>*</a:t>
            </a:r>
            <a:endParaRPr lang="en-US" dirty="0"/>
          </a:p>
        </p:txBody>
      </p:sp>
      <p:sp>
        <p:nvSpPr>
          <p:cNvPr id="90" name="TextBox 89"/>
          <p:cNvSpPr txBox="1"/>
          <p:nvPr/>
        </p:nvSpPr>
        <p:spPr>
          <a:xfrm rot="5400000">
            <a:off x="8690353" y="4806480"/>
            <a:ext cx="343364" cy="369332"/>
          </a:xfrm>
          <a:prstGeom prst="rect">
            <a:avLst/>
          </a:prstGeom>
          <a:noFill/>
        </p:spPr>
        <p:txBody>
          <a:bodyPr wrap="none" rtlCol="0">
            <a:spAutoFit/>
          </a:bodyPr>
          <a:lstStyle/>
          <a:p>
            <a:r>
              <a:rPr lang="en-US" dirty="0" smtClean="0"/>
              <a:t>…</a:t>
            </a:r>
            <a:endParaRPr lang="en-US" dirty="0"/>
          </a:p>
        </p:txBody>
      </p:sp>
      <p:sp>
        <p:nvSpPr>
          <p:cNvPr id="91" name="Rectangle 90"/>
          <p:cNvSpPr/>
          <p:nvPr/>
        </p:nvSpPr>
        <p:spPr>
          <a:xfrm>
            <a:off x="8469856" y="5232723"/>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x</a:t>
            </a:r>
            <a:r>
              <a:rPr lang="en-US" baseline="-25000" dirty="0" err="1" smtClean="0"/>
              <a:t>m</a:t>
            </a:r>
            <a:r>
              <a:rPr lang="en-US" baseline="30000" dirty="0" smtClean="0"/>
              <a:t>*</a:t>
            </a:r>
            <a:endParaRPr lang="en-US" dirty="0"/>
          </a:p>
        </p:txBody>
      </p:sp>
      <p:cxnSp>
        <p:nvCxnSpPr>
          <p:cNvPr id="92" name="Straight Arrow Connector 91"/>
          <p:cNvCxnSpPr>
            <a:stCxn id="76" idx="3"/>
            <a:endCxn id="81" idx="1"/>
          </p:cNvCxnSpPr>
          <p:nvPr/>
        </p:nvCxnSpPr>
        <p:spPr>
          <a:xfrm flipV="1">
            <a:off x="7829294" y="3977230"/>
            <a:ext cx="640561" cy="3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5459987" y="4082770"/>
            <a:ext cx="1258164" cy="12581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dirty="0" err="1" smtClean="0"/>
              <a:t>p</a:t>
            </a:r>
            <a:r>
              <a:rPr lang="en-US" baseline="-25000" dirty="0" err="1" smtClean="0"/>
              <a:t>i</a:t>
            </a:r>
            <a:r>
              <a:rPr lang="en-US" dirty="0" err="1" smtClean="0"/>
              <a:t>|Ɵ</a:t>
            </a:r>
            <a:r>
              <a:rPr lang="en-US" dirty="0" smtClean="0"/>
              <a:t>)</a:t>
            </a:r>
            <a:endParaRPr lang="en-US" dirty="0"/>
          </a:p>
        </p:txBody>
      </p:sp>
      <p:cxnSp>
        <p:nvCxnSpPr>
          <p:cNvPr id="94" name="Straight Arrow Connector 93"/>
          <p:cNvCxnSpPr>
            <a:stCxn id="60" idx="3"/>
            <a:endCxn id="93" idx="2"/>
          </p:cNvCxnSpPr>
          <p:nvPr/>
        </p:nvCxnSpPr>
        <p:spPr>
          <a:xfrm>
            <a:off x="4860182" y="3238288"/>
            <a:ext cx="599805" cy="14735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2" idx="3"/>
            <a:endCxn id="93" idx="2"/>
          </p:cNvCxnSpPr>
          <p:nvPr/>
        </p:nvCxnSpPr>
        <p:spPr>
          <a:xfrm>
            <a:off x="4860182" y="3878368"/>
            <a:ext cx="599805" cy="833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63" idx="3"/>
            <a:endCxn id="93" idx="2"/>
          </p:cNvCxnSpPr>
          <p:nvPr/>
        </p:nvCxnSpPr>
        <p:spPr>
          <a:xfrm>
            <a:off x="4860182" y="4523826"/>
            <a:ext cx="599805" cy="1880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65" idx="3"/>
            <a:endCxn id="93" idx="2"/>
          </p:cNvCxnSpPr>
          <p:nvPr/>
        </p:nvCxnSpPr>
        <p:spPr>
          <a:xfrm flipV="1">
            <a:off x="4860182" y="4711852"/>
            <a:ext cx="599805" cy="457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68" idx="3"/>
            <a:endCxn id="93" idx="2"/>
          </p:cNvCxnSpPr>
          <p:nvPr/>
        </p:nvCxnSpPr>
        <p:spPr>
          <a:xfrm flipV="1">
            <a:off x="4860182" y="4711852"/>
            <a:ext cx="599805" cy="14462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3" idx="6"/>
            <a:endCxn id="76" idx="1"/>
          </p:cNvCxnSpPr>
          <p:nvPr/>
        </p:nvCxnSpPr>
        <p:spPr>
          <a:xfrm flipV="1">
            <a:off x="6718151" y="3980882"/>
            <a:ext cx="534298" cy="7309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3" idx="6"/>
            <a:endCxn id="77" idx="1"/>
          </p:cNvCxnSpPr>
          <p:nvPr/>
        </p:nvCxnSpPr>
        <p:spPr>
          <a:xfrm flipV="1">
            <a:off x="6718151" y="4623873"/>
            <a:ext cx="534298" cy="879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3" idx="6"/>
            <a:endCxn id="79" idx="1"/>
          </p:cNvCxnSpPr>
          <p:nvPr/>
        </p:nvCxnSpPr>
        <p:spPr>
          <a:xfrm>
            <a:off x="6718151" y="4711852"/>
            <a:ext cx="534298" cy="7660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504696" y="2573366"/>
            <a:ext cx="849656" cy="369332"/>
          </a:xfrm>
          <a:prstGeom prst="rect">
            <a:avLst/>
          </a:prstGeom>
          <a:noFill/>
        </p:spPr>
        <p:txBody>
          <a:bodyPr wrap="none" rtlCol="0">
            <a:spAutoFit/>
          </a:bodyPr>
          <a:lstStyle/>
          <a:p>
            <a:r>
              <a:rPr lang="en-US" dirty="0" smtClean="0"/>
              <a:t>Images</a:t>
            </a:r>
            <a:endParaRPr lang="en-US" dirty="0"/>
          </a:p>
        </p:txBody>
      </p:sp>
      <p:sp>
        <p:nvSpPr>
          <p:cNvPr id="103" name="TextBox 102"/>
          <p:cNvSpPr txBox="1"/>
          <p:nvPr/>
        </p:nvSpPr>
        <p:spPr>
          <a:xfrm>
            <a:off x="3671159" y="2573366"/>
            <a:ext cx="1876347" cy="369332"/>
          </a:xfrm>
          <a:prstGeom prst="rect">
            <a:avLst/>
          </a:prstGeom>
          <a:noFill/>
        </p:spPr>
        <p:txBody>
          <a:bodyPr wrap="none" rtlCol="0">
            <a:spAutoFit/>
          </a:bodyPr>
          <a:lstStyle/>
          <a:p>
            <a:r>
              <a:rPr lang="en-US" dirty="0" smtClean="0"/>
              <a:t>Parameterizations</a:t>
            </a:r>
            <a:endParaRPr lang="en-US" dirty="0"/>
          </a:p>
        </p:txBody>
      </p:sp>
      <p:sp>
        <p:nvSpPr>
          <p:cNvPr id="104" name="TextBox 103"/>
          <p:cNvSpPr txBox="1"/>
          <p:nvPr/>
        </p:nvSpPr>
        <p:spPr>
          <a:xfrm>
            <a:off x="5235466" y="5417451"/>
            <a:ext cx="1736373" cy="646331"/>
          </a:xfrm>
          <a:prstGeom prst="rect">
            <a:avLst/>
          </a:prstGeom>
          <a:noFill/>
        </p:spPr>
        <p:txBody>
          <a:bodyPr wrap="none" rtlCol="0">
            <a:spAutoFit/>
          </a:bodyPr>
          <a:lstStyle/>
          <a:p>
            <a:pPr algn="ctr"/>
            <a:r>
              <a:rPr lang="en-US" dirty="0" smtClean="0"/>
              <a:t>Cell Morphology </a:t>
            </a:r>
          </a:p>
          <a:p>
            <a:pPr algn="ctr"/>
            <a:r>
              <a:rPr lang="en-US" dirty="0" smtClean="0"/>
              <a:t>Distribution</a:t>
            </a:r>
            <a:endParaRPr lang="en-US" dirty="0"/>
          </a:p>
        </p:txBody>
      </p:sp>
      <p:sp>
        <p:nvSpPr>
          <p:cNvPr id="105" name="TextBox 104"/>
          <p:cNvSpPr txBox="1"/>
          <p:nvPr/>
        </p:nvSpPr>
        <p:spPr>
          <a:xfrm>
            <a:off x="6718151" y="3045401"/>
            <a:ext cx="1876347" cy="646331"/>
          </a:xfrm>
          <a:prstGeom prst="rect">
            <a:avLst/>
          </a:prstGeom>
          <a:noFill/>
        </p:spPr>
        <p:txBody>
          <a:bodyPr wrap="none" rtlCol="0">
            <a:spAutoFit/>
          </a:bodyPr>
          <a:lstStyle/>
          <a:p>
            <a:pPr algn="ctr"/>
            <a:r>
              <a:rPr lang="en-US" dirty="0" smtClean="0"/>
              <a:t>Sampled</a:t>
            </a:r>
          </a:p>
          <a:p>
            <a:pPr algn="ctr"/>
            <a:r>
              <a:rPr lang="en-US" dirty="0" smtClean="0"/>
              <a:t>Parameterizations</a:t>
            </a:r>
            <a:endParaRPr lang="en-US" dirty="0"/>
          </a:p>
        </p:txBody>
      </p:sp>
      <p:sp>
        <p:nvSpPr>
          <p:cNvPr id="106" name="TextBox 105"/>
          <p:cNvSpPr txBox="1"/>
          <p:nvPr/>
        </p:nvSpPr>
        <p:spPr>
          <a:xfrm>
            <a:off x="8469855" y="3022318"/>
            <a:ext cx="1292085" cy="646331"/>
          </a:xfrm>
          <a:prstGeom prst="rect">
            <a:avLst/>
          </a:prstGeom>
          <a:noFill/>
        </p:spPr>
        <p:txBody>
          <a:bodyPr wrap="none" rtlCol="0">
            <a:spAutoFit/>
          </a:bodyPr>
          <a:lstStyle/>
          <a:p>
            <a:pPr algn="ctr"/>
            <a:r>
              <a:rPr lang="en-US" dirty="0" smtClean="0"/>
              <a:t>Synthesized</a:t>
            </a:r>
          </a:p>
          <a:p>
            <a:pPr algn="ctr"/>
            <a:r>
              <a:rPr lang="en-US" dirty="0" smtClean="0"/>
              <a:t>Images</a:t>
            </a:r>
            <a:endParaRPr lang="en-US" dirty="0"/>
          </a:p>
        </p:txBody>
      </p:sp>
      <p:cxnSp>
        <p:nvCxnSpPr>
          <p:cNvPr id="107" name="Straight Arrow Connector 106"/>
          <p:cNvCxnSpPr>
            <a:stCxn id="77" idx="3"/>
            <a:endCxn id="84" idx="1"/>
          </p:cNvCxnSpPr>
          <p:nvPr/>
        </p:nvCxnSpPr>
        <p:spPr>
          <a:xfrm>
            <a:off x="7829294" y="4623873"/>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79" idx="3"/>
            <a:endCxn id="91" idx="1"/>
          </p:cNvCxnSpPr>
          <p:nvPr/>
        </p:nvCxnSpPr>
        <p:spPr>
          <a:xfrm>
            <a:off x="7829294" y="5477883"/>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47651" y="6458188"/>
            <a:ext cx="835686" cy="369332"/>
          </a:xfrm>
          <a:prstGeom prst="rect">
            <a:avLst/>
          </a:prstGeom>
          <a:noFill/>
        </p:spPr>
        <p:txBody>
          <a:bodyPr wrap="none" rtlCol="0">
            <a:spAutoFit/>
          </a:bodyPr>
          <a:lstStyle/>
          <a:p>
            <a:r>
              <a:rPr lang="en-US" dirty="0"/>
              <a:t>f</a:t>
            </a:r>
            <a:r>
              <a:rPr lang="en-US" dirty="0" smtClean="0"/>
              <a:t>(x) = p</a:t>
            </a:r>
            <a:endParaRPr lang="en-US" dirty="0"/>
          </a:p>
        </p:txBody>
      </p:sp>
      <p:sp>
        <p:nvSpPr>
          <p:cNvPr id="109" name="TextBox 108"/>
          <p:cNvSpPr txBox="1"/>
          <p:nvPr/>
        </p:nvSpPr>
        <p:spPr>
          <a:xfrm>
            <a:off x="4415845" y="6458188"/>
            <a:ext cx="1639241" cy="369332"/>
          </a:xfrm>
          <a:prstGeom prst="rect">
            <a:avLst/>
          </a:prstGeom>
          <a:noFill/>
        </p:spPr>
        <p:txBody>
          <a:bodyPr wrap="none" rtlCol="0">
            <a:spAutoFit/>
          </a:bodyPr>
          <a:lstStyle/>
          <a:p>
            <a:pPr algn="ctr"/>
            <a:r>
              <a:rPr lang="en-US" dirty="0" smtClean="0"/>
              <a:t>d({p</a:t>
            </a:r>
            <a:r>
              <a:rPr lang="en-US" baseline="-25000" dirty="0" smtClean="0"/>
              <a:t>1</a:t>
            </a:r>
            <a:r>
              <a:rPr lang="en-US" dirty="0" smtClean="0"/>
              <a:t>,…,</a:t>
            </a:r>
            <a:r>
              <a:rPr lang="en-US" dirty="0" err="1" smtClean="0"/>
              <a:t>p</a:t>
            </a:r>
            <a:r>
              <a:rPr lang="en-US" baseline="-25000" dirty="0" err="1" smtClean="0"/>
              <a:t>n</a:t>
            </a:r>
            <a:r>
              <a:rPr lang="en-US" dirty="0" smtClean="0"/>
              <a:t>}) = </a:t>
            </a:r>
            <a:r>
              <a:rPr lang="en-US" dirty="0" err="1"/>
              <a:t>Ɵ</a:t>
            </a:r>
            <a:endParaRPr lang="en-US" dirty="0"/>
          </a:p>
        </p:txBody>
      </p:sp>
      <p:sp>
        <p:nvSpPr>
          <p:cNvPr id="110" name="TextBox 109"/>
          <p:cNvSpPr txBox="1"/>
          <p:nvPr/>
        </p:nvSpPr>
        <p:spPr>
          <a:xfrm>
            <a:off x="6454827" y="6457632"/>
            <a:ext cx="1054345" cy="369332"/>
          </a:xfrm>
          <a:prstGeom prst="rect">
            <a:avLst/>
          </a:prstGeom>
          <a:noFill/>
        </p:spPr>
        <p:txBody>
          <a:bodyPr wrap="none" rtlCol="0">
            <a:spAutoFit/>
          </a:bodyPr>
          <a:lstStyle/>
          <a:p>
            <a:pPr algn="ctr"/>
            <a:r>
              <a:rPr lang="en-US" dirty="0" smtClean="0"/>
              <a:t>b(</a:t>
            </a:r>
            <a:r>
              <a:rPr lang="en-US" dirty="0" err="1" smtClean="0"/>
              <a:t>Ɵ</a:t>
            </a:r>
            <a:r>
              <a:rPr lang="en-US" dirty="0" smtClean="0"/>
              <a:t>) = p*</a:t>
            </a:r>
            <a:endParaRPr lang="en-US" dirty="0"/>
          </a:p>
        </p:txBody>
      </p:sp>
      <p:sp>
        <p:nvSpPr>
          <p:cNvPr id="27" name="TextBox 26"/>
          <p:cNvSpPr txBox="1"/>
          <p:nvPr/>
        </p:nvSpPr>
        <p:spPr>
          <a:xfrm>
            <a:off x="7955280" y="6458188"/>
            <a:ext cx="877163" cy="369332"/>
          </a:xfrm>
          <a:prstGeom prst="rect">
            <a:avLst/>
          </a:prstGeom>
          <a:noFill/>
        </p:spPr>
        <p:txBody>
          <a:bodyPr wrap="none" rtlCol="0">
            <a:spAutoFit/>
          </a:bodyPr>
          <a:lstStyle/>
          <a:p>
            <a:r>
              <a:rPr lang="en-US" dirty="0" smtClean="0"/>
              <a:t>g(p) = x</a:t>
            </a:r>
            <a:endParaRPr lang="en-US" dirty="0"/>
          </a:p>
        </p:txBody>
      </p:sp>
      <p:cxnSp>
        <p:nvCxnSpPr>
          <p:cNvPr id="80" name="Straight Arrow Connector 79"/>
          <p:cNvCxnSpPr>
            <a:stCxn id="51" idx="3"/>
            <a:endCxn id="63" idx="1"/>
          </p:cNvCxnSpPr>
          <p:nvPr/>
        </p:nvCxnSpPr>
        <p:spPr>
          <a:xfrm>
            <a:off x="3642775" y="3878368"/>
            <a:ext cx="640562" cy="64545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51" idx="3"/>
            <a:endCxn id="65" idx="1"/>
          </p:cNvCxnSpPr>
          <p:nvPr/>
        </p:nvCxnSpPr>
        <p:spPr>
          <a:xfrm>
            <a:off x="3642775" y="3878368"/>
            <a:ext cx="640562" cy="1290916"/>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51" idx="3"/>
            <a:endCxn id="68" idx="1"/>
          </p:cNvCxnSpPr>
          <p:nvPr/>
        </p:nvCxnSpPr>
        <p:spPr>
          <a:xfrm>
            <a:off x="3642775" y="3878368"/>
            <a:ext cx="640562" cy="227973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52" idx="3"/>
            <a:endCxn id="65" idx="1"/>
          </p:cNvCxnSpPr>
          <p:nvPr/>
        </p:nvCxnSpPr>
        <p:spPr>
          <a:xfrm>
            <a:off x="3642775" y="4523826"/>
            <a:ext cx="640562" cy="64545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52" idx="3"/>
            <a:endCxn id="68" idx="1"/>
          </p:cNvCxnSpPr>
          <p:nvPr/>
        </p:nvCxnSpPr>
        <p:spPr>
          <a:xfrm>
            <a:off x="3642775" y="4523826"/>
            <a:ext cx="640562" cy="1634280"/>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52" idx="3"/>
            <a:endCxn id="62" idx="1"/>
          </p:cNvCxnSpPr>
          <p:nvPr/>
        </p:nvCxnSpPr>
        <p:spPr>
          <a:xfrm flipV="1">
            <a:off x="3642775" y="3878368"/>
            <a:ext cx="640562" cy="64545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56" idx="3"/>
            <a:endCxn id="63" idx="1"/>
          </p:cNvCxnSpPr>
          <p:nvPr/>
        </p:nvCxnSpPr>
        <p:spPr>
          <a:xfrm flipV="1">
            <a:off x="3642775" y="4523826"/>
            <a:ext cx="640562" cy="64545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56" idx="3"/>
            <a:endCxn id="68" idx="1"/>
          </p:cNvCxnSpPr>
          <p:nvPr/>
        </p:nvCxnSpPr>
        <p:spPr>
          <a:xfrm>
            <a:off x="3642775" y="5169284"/>
            <a:ext cx="640562" cy="988822"/>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56" idx="3"/>
            <a:endCxn id="62" idx="1"/>
          </p:cNvCxnSpPr>
          <p:nvPr/>
        </p:nvCxnSpPr>
        <p:spPr>
          <a:xfrm flipV="1">
            <a:off x="3642775" y="3878368"/>
            <a:ext cx="640562" cy="1290916"/>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59" idx="3"/>
            <a:endCxn id="62" idx="1"/>
          </p:cNvCxnSpPr>
          <p:nvPr/>
        </p:nvCxnSpPr>
        <p:spPr>
          <a:xfrm flipV="1">
            <a:off x="3642775" y="3878368"/>
            <a:ext cx="640562" cy="227973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59" idx="3"/>
            <a:endCxn id="63" idx="1"/>
          </p:cNvCxnSpPr>
          <p:nvPr/>
        </p:nvCxnSpPr>
        <p:spPr>
          <a:xfrm flipV="1">
            <a:off x="3642775" y="4523826"/>
            <a:ext cx="640562" cy="1634280"/>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65" idx="1"/>
          </p:cNvCxnSpPr>
          <p:nvPr/>
        </p:nvCxnSpPr>
        <p:spPr>
          <a:xfrm flipV="1">
            <a:off x="3671159" y="5169284"/>
            <a:ext cx="612178" cy="988822"/>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0" idx="3"/>
            <a:endCxn id="60" idx="1"/>
          </p:cNvCxnSpPr>
          <p:nvPr/>
        </p:nvCxnSpPr>
        <p:spPr>
          <a:xfrm>
            <a:off x="3642775" y="3238288"/>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1" idx="3"/>
            <a:endCxn id="62" idx="1"/>
          </p:cNvCxnSpPr>
          <p:nvPr/>
        </p:nvCxnSpPr>
        <p:spPr>
          <a:xfrm>
            <a:off x="3642775" y="3878368"/>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2" idx="3"/>
            <a:endCxn id="63" idx="1"/>
          </p:cNvCxnSpPr>
          <p:nvPr/>
        </p:nvCxnSpPr>
        <p:spPr>
          <a:xfrm>
            <a:off x="3642775" y="4523826"/>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6" idx="3"/>
            <a:endCxn id="65" idx="1"/>
          </p:cNvCxnSpPr>
          <p:nvPr/>
        </p:nvCxnSpPr>
        <p:spPr>
          <a:xfrm>
            <a:off x="3642775" y="5169284"/>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9" idx="3"/>
            <a:endCxn id="68" idx="1"/>
          </p:cNvCxnSpPr>
          <p:nvPr/>
        </p:nvCxnSpPr>
        <p:spPr>
          <a:xfrm>
            <a:off x="3642775" y="6158106"/>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83337" y="2993128"/>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endParaRPr lang="en-US" dirty="0"/>
          </a:p>
        </p:txBody>
      </p:sp>
      <p:sp>
        <p:nvSpPr>
          <p:cNvPr id="62" name="Rectangle 61"/>
          <p:cNvSpPr/>
          <p:nvPr/>
        </p:nvSpPr>
        <p:spPr>
          <a:xfrm>
            <a:off x="4283337" y="3633208"/>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2</a:t>
            </a:r>
            <a:endParaRPr lang="en-US" dirty="0"/>
          </a:p>
        </p:txBody>
      </p:sp>
      <p:sp>
        <p:nvSpPr>
          <p:cNvPr id="63" name="Rectangle 62"/>
          <p:cNvSpPr/>
          <p:nvPr/>
        </p:nvSpPr>
        <p:spPr>
          <a:xfrm>
            <a:off x="4283337" y="4278666"/>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3</a:t>
            </a:r>
            <a:endParaRPr lang="en-US" dirty="0"/>
          </a:p>
        </p:txBody>
      </p:sp>
      <p:sp>
        <p:nvSpPr>
          <p:cNvPr id="65" name="Rectangle 64"/>
          <p:cNvSpPr/>
          <p:nvPr/>
        </p:nvSpPr>
        <p:spPr>
          <a:xfrm>
            <a:off x="4283337" y="4924124"/>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4</a:t>
            </a:r>
            <a:endParaRPr lang="en-US" dirty="0"/>
          </a:p>
        </p:txBody>
      </p:sp>
      <p:sp>
        <p:nvSpPr>
          <p:cNvPr id="68" name="Rectangle 67"/>
          <p:cNvSpPr/>
          <p:nvPr/>
        </p:nvSpPr>
        <p:spPr>
          <a:xfrm>
            <a:off x="4283337" y="5912946"/>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t>
            </a:r>
            <a:r>
              <a:rPr lang="en-US" baseline="-25000" dirty="0" err="1" smtClean="0"/>
              <a:t>n</a:t>
            </a:r>
            <a:endParaRPr lang="en-US" dirty="0"/>
          </a:p>
        </p:txBody>
      </p:sp>
    </p:spTree>
    <p:extLst>
      <p:ext uri="{BB962C8B-B14F-4D97-AF65-F5344CB8AC3E}">
        <p14:creationId xmlns:p14="http://schemas.microsoft.com/office/powerpoint/2010/main" val="1662739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765"/>
            <a:ext cx="10515600" cy="1325563"/>
          </a:xfrm>
        </p:spPr>
        <p:txBody>
          <a:bodyPr/>
          <a:lstStyle/>
          <a:p>
            <a:r>
              <a:rPr lang="en-US" b="1" dirty="0" err="1"/>
              <a:t>CellOrganizer</a:t>
            </a:r>
            <a:r>
              <a:rPr lang="en-US" b="1" dirty="0"/>
              <a:t> Models Cell Populations</a:t>
            </a:r>
          </a:p>
        </p:txBody>
      </p:sp>
      <p:sp>
        <p:nvSpPr>
          <p:cNvPr id="3" name="Content Placeholder 2"/>
          <p:cNvSpPr>
            <a:spLocks noGrp="1"/>
          </p:cNvSpPr>
          <p:nvPr>
            <p:ph idx="1"/>
          </p:nvPr>
        </p:nvSpPr>
        <p:spPr>
          <a:xfrm>
            <a:off x="838200" y="1109503"/>
            <a:ext cx="10515600" cy="1767808"/>
          </a:xfrm>
        </p:spPr>
        <p:txBody>
          <a:bodyPr>
            <a:normAutofit/>
          </a:bodyPr>
          <a:lstStyle/>
          <a:p>
            <a:r>
              <a:rPr lang="en-US" dirty="0" smtClean="0"/>
              <a:t>Represent cell morphology and organization of components in an </a:t>
            </a:r>
            <a:r>
              <a:rPr lang="en-US" dirty="0" err="1" smtClean="0"/>
              <a:t>invertable</a:t>
            </a:r>
            <a:r>
              <a:rPr lang="en-US" dirty="0" smtClean="0"/>
              <a:t>, compact manner</a:t>
            </a:r>
          </a:p>
          <a:p>
            <a:r>
              <a:rPr lang="en-US" dirty="0" smtClean="0"/>
              <a:t>Learn a distribution over these compact parameterizations</a:t>
            </a:r>
          </a:p>
        </p:txBody>
      </p:sp>
      <p:cxnSp>
        <p:nvCxnSpPr>
          <p:cNvPr id="53" name="Straight Arrow Connector 52"/>
          <p:cNvCxnSpPr>
            <a:stCxn id="73" idx="3"/>
            <a:endCxn id="156" idx="1"/>
          </p:cNvCxnSpPr>
          <p:nvPr/>
        </p:nvCxnSpPr>
        <p:spPr>
          <a:xfrm>
            <a:off x="3642775" y="3238288"/>
            <a:ext cx="640562" cy="640080"/>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3" idx="3"/>
            <a:endCxn id="157" idx="1"/>
          </p:cNvCxnSpPr>
          <p:nvPr/>
        </p:nvCxnSpPr>
        <p:spPr>
          <a:xfrm>
            <a:off x="3642775" y="3238288"/>
            <a:ext cx="640562" cy="128553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3" idx="3"/>
            <a:endCxn id="158" idx="1"/>
          </p:cNvCxnSpPr>
          <p:nvPr/>
        </p:nvCxnSpPr>
        <p:spPr>
          <a:xfrm>
            <a:off x="3642775" y="3238288"/>
            <a:ext cx="640562" cy="1930996"/>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3" idx="3"/>
            <a:endCxn id="159" idx="1"/>
          </p:cNvCxnSpPr>
          <p:nvPr/>
        </p:nvCxnSpPr>
        <p:spPr>
          <a:xfrm>
            <a:off x="3642775" y="3238288"/>
            <a:ext cx="640562" cy="291981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80" idx="3"/>
            <a:endCxn id="155" idx="1"/>
          </p:cNvCxnSpPr>
          <p:nvPr/>
        </p:nvCxnSpPr>
        <p:spPr>
          <a:xfrm flipV="1">
            <a:off x="3642775" y="3238288"/>
            <a:ext cx="640562" cy="640080"/>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82" idx="3"/>
            <a:endCxn id="155" idx="1"/>
          </p:cNvCxnSpPr>
          <p:nvPr/>
        </p:nvCxnSpPr>
        <p:spPr>
          <a:xfrm flipV="1">
            <a:off x="3642775" y="3238288"/>
            <a:ext cx="640562" cy="128553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83" idx="3"/>
            <a:endCxn id="155" idx="1"/>
          </p:cNvCxnSpPr>
          <p:nvPr/>
        </p:nvCxnSpPr>
        <p:spPr>
          <a:xfrm flipV="1">
            <a:off x="3642775" y="3238288"/>
            <a:ext cx="640562" cy="1930996"/>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86" idx="3"/>
            <a:endCxn id="155" idx="1"/>
          </p:cNvCxnSpPr>
          <p:nvPr/>
        </p:nvCxnSpPr>
        <p:spPr>
          <a:xfrm flipV="1">
            <a:off x="3642775" y="3238288"/>
            <a:ext cx="640562" cy="291981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065930" y="2993128"/>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1</a:t>
            </a:r>
            <a:endParaRPr lang="en-US" dirty="0"/>
          </a:p>
        </p:txBody>
      </p:sp>
      <p:sp>
        <p:nvSpPr>
          <p:cNvPr id="80" name="Rectangle 79"/>
          <p:cNvSpPr/>
          <p:nvPr/>
        </p:nvSpPr>
        <p:spPr>
          <a:xfrm>
            <a:off x="3065930" y="3633208"/>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a:t>2</a:t>
            </a:r>
            <a:endParaRPr lang="en-US" dirty="0"/>
          </a:p>
        </p:txBody>
      </p:sp>
      <p:sp>
        <p:nvSpPr>
          <p:cNvPr id="82" name="Rectangle 81"/>
          <p:cNvSpPr/>
          <p:nvPr/>
        </p:nvSpPr>
        <p:spPr>
          <a:xfrm>
            <a:off x="3065930" y="4278666"/>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a:t>3</a:t>
            </a:r>
            <a:endParaRPr lang="en-US" dirty="0"/>
          </a:p>
        </p:txBody>
      </p:sp>
      <p:sp>
        <p:nvSpPr>
          <p:cNvPr id="83" name="Rectangle 82"/>
          <p:cNvSpPr/>
          <p:nvPr/>
        </p:nvSpPr>
        <p:spPr>
          <a:xfrm>
            <a:off x="3065930" y="4924124"/>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4</a:t>
            </a:r>
            <a:endParaRPr lang="en-US" dirty="0"/>
          </a:p>
        </p:txBody>
      </p:sp>
      <p:sp>
        <p:nvSpPr>
          <p:cNvPr id="85" name="TextBox 84"/>
          <p:cNvSpPr txBox="1"/>
          <p:nvPr/>
        </p:nvSpPr>
        <p:spPr>
          <a:xfrm rot="5400000">
            <a:off x="3286427" y="5486703"/>
            <a:ext cx="343364" cy="369332"/>
          </a:xfrm>
          <a:prstGeom prst="rect">
            <a:avLst/>
          </a:prstGeom>
          <a:noFill/>
        </p:spPr>
        <p:txBody>
          <a:bodyPr wrap="none" rtlCol="0">
            <a:spAutoFit/>
          </a:bodyPr>
          <a:lstStyle/>
          <a:p>
            <a:r>
              <a:rPr lang="en-US" dirty="0" smtClean="0"/>
              <a:t>…</a:t>
            </a:r>
            <a:endParaRPr lang="en-US" dirty="0"/>
          </a:p>
        </p:txBody>
      </p:sp>
      <p:sp>
        <p:nvSpPr>
          <p:cNvPr id="86" name="Rectangle 85"/>
          <p:cNvSpPr/>
          <p:nvPr/>
        </p:nvSpPr>
        <p:spPr>
          <a:xfrm>
            <a:off x="3065930" y="5912946"/>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X</a:t>
            </a:r>
            <a:r>
              <a:rPr lang="en-US" baseline="-25000" dirty="0" err="1"/>
              <a:t>n</a:t>
            </a:r>
            <a:endParaRPr lang="en-US" dirty="0"/>
          </a:p>
        </p:txBody>
      </p:sp>
      <p:sp>
        <p:nvSpPr>
          <p:cNvPr id="87" name="TextBox 86"/>
          <p:cNvSpPr txBox="1"/>
          <p:nvPr/>
        </p:nvSpPr>
        <p:spPr>
          <a:xfrm rot="5400000">
            <a:off x="4503834" y="5486703"/>
            <a:ext cx="343364" cy="369332"/>
          </a:xfrm>
          <a:prstGeom prst="rect">
            <a:avLst/>
          </a:prstGeom>
          <a:noFill/>
        </p:spPr>
        <p:txBody>
          <a:bodyPr wrap="none" rtlCol="0">
            <a:spAutoFit/>
          </a:bodyPr>
          <a:lstStyle/>
          <a:p>
            <a:r>
              <a:rPr lang="en-US" dirty="0" smtClean="0"/>
              <a:t>…</a:t>
            </a:r>
            <a:endParaRPr lang="en-US" dirty="0"/>
          </a:p>
        </p:txBody>
      </p:sp>
      <p:sp>
        <p:nvSpPr>
          <p:cNvPr id="88" name="Rectangle 87"/>
          <p:cNvSpPr/>
          <p:nvPr/>
        </p:nvSpPr>
        <p:spPr>
          <a:xfrm>
            <a:off x="7252449" y="3735722"/>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r>
              <a:rPr lang="en-US" baseline="30000" dirty="0" smtClean="0"/>
              <a:t>*</a:t>
            </a:r>
            <a:endParaRPr lang="en-US" dirty="0"/>
          </a:p>
        </p:txBody>
      </p:sp>
      <p:sp>
        <p:nvSpPr>
          <p:cNvPr id="89" name="Rectangle 88"/>
          <p:cNvSpPr/>
          <p:nvPr/>
        </p:nvSpPr>
        <p:spPr>
          <a:xfrm>
            <a:off x="7252449" y="4378713"/>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2</a:t>
            </a:r>
            <a:r>
              <a:rPr lang="en-US" baseline="30000" dirty="0" smtClean="0"/>
              <a:t>*</a:t>
            </a:r>
            <a:endParaRPr lang="en-US" dirty="0"/>
          </a:p>
        </p:txBody>
      </p:sp>
      <p:sp>
        <p:nvSpPr>
          <p:cNvPr id="113" name="TextBox 112"/>
          <p:cNvSpPr txBox="1"/>
          <p:nvPr/>
        </p:nvSpPr>
        <p:spPr>
          <a:xfrm rot="5400000">
            <a:off x="7472946" y="4806480"/>
            <a:ext cx="343364" cy="369332"/>
          </a:xfrm>
          <a:prstGeom prst="rect">
            <a:avLst/>
          </a:prstGeom>
          <a:noFill/>
        </p:spPr>
        <p:txBody>
          <a:bodyPr wrap="none" rtlCol="0">
            <a:spAutoFit/>
          </a:bodyPr>
          <a:lstStyle/>
          <a:p>
            <a:r>
              <a:rPr lang="en-US" dirty="0" smtClean="0"/>
              <a:t>…</a:t>
            </a:r>
            <a:endParaRPr lang="en-US" dirty="0"/>
          </a:p>
        </p:txBody>
      </p:sp>
      <p:sp>
        <p:nvSpPr>
          <p:cNvPr id="114" name="Rectangle 113"/>
          <p:cNvSpPr/>
          <p:nvPr/>
        </p:nvSpPr>
        <p:spPr>
          <a:xfrm>
            <a:off x="7252449" y="5232723"/>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baseline="-25000" dirty="0" smtClean="0"/>
              <a:t>m</a:t>
            </a:r>
            <a:r>
              <a:rPr lang="en-US" baseline="30000" dirty="0" smtClean="0"/>
              <a:t>*</a:t>
            </a:r>
            <a:endParaRPr lang="en-US" dirty="0"/>
          </a:p>
        </p:txBody>
      </p:sp>
      <p:sp>
        <p:nvSpPr>
          <p:cNvPr id="115" name="Rectangle 114"/>
          <p:cNvSpPr/>
          <p:nvPr/>
        </p:nvSpPr>
        <p:spPr>
          <a:xfrm>
            <a:off x="8469855" y="3732070"/>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a:t>1</a:t>
            </a:r>
            <a:r>
              <a:rPr lang="en-US" baseline="30000" dirty="0" smtClean="0"/>
              <a:t>*</a:t>
            </a:r>
            <a:endParaRPr lang="en-US" dirty="0"/>
          </a:p>
        </p:txBody>
      </p:sp>
      <p:sp>
        <p:nvSpPr>
          <p:cNvPr id="116" name="Rectangle 115"/>
          <p:cNvSpPr/>
          <p:nvPr/>
        </p:nvSpPr>
        <p:spPr>
          <a:xfrm>
            <a:off x="8469856" y="4378713"/>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2</a:t>
            </a:r>
            <a:r>
              <a:rPr lang="en-US" baseline="30000" dirty="0" smtClean="0"/>
              <a:t>*</a:t>
            </a:r>
            <a:endParaRPr lang="en-US" dirty="0"/>
          </a:p>
        </p:txBody>
      </p:sp>
      <p:sp>
        <p:nvSpPr>
          <p:cNvPr id="117" name="TextBox 116"/>
          <p:cNvSpPr txBox="1"/>
          <p:nvPr/>
        </p:nvSpPr>
        <p:spPr>
          <a:xfrm rot="5400000">
            <a:off x="8690353" y="4806480"/>
            <a:ext cx="343364" cy="369332"/>
          </a:xfrm>
          <a:prstGeom prst="rect">
            <a:avLst/>
          </a:prstGeom>
          <a:noFill/>
        </p:spPr>
        <p:txBody>
          <a:bodyPr wrap="none" rtlCol="0">
            <a:spAutoFit/>
          </a:bodyPr>
          <a:lstStyle/>
          <a:p>
            <a:r>
              <a:rPr lang="en-US" dirty="0" smtClean="0"/>
              <a:t>…</a:t>
            </a:r>
            <a:endParaRPr lang="en-US" dirty="0"/>
          </a:p>
        </p:txBody>
      </p:sp>
      <p:sp>
        <p:nvSpPr>
          <p:cNvPr id="118" name="Rectangle 117"/>
          <p:cNvSpPr/>
          <p:nvPr/>
        </p:nvSpPr>
        <p:spPr>
          <a:xfrm>
            <a:off x="8469856" y="5232723"/>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x</a:t>
            </a:r>
            <a:r>
              <a:rPr lang="en-US" baseline="-25000" dirty="0" err="1" smtClean="0"/>
              <a:t>m</a:t>
            </a:r>
            <a:r>
              <a:rPr lang="en-US" baseline="30000" dirty="0" smtClean="0"/>
              <a:t>*</a:t>
            </a:r>
            <a:endParaRPr lang="en-US" dirty="0"/>
          </a:p>
        </p:txBody>
      </p:sp>
      <p:cxnSp>
        <p:nvCxnSpPr>
          <p:cNvPr id="119" name="Straight Arrow Connector 118"/>
          <p:cNvCxnSpPr>
            <a:stCxn id="88" idx="3"/>
            <a:endCxn id="115" idx="1"/>
          </p:cNvCxnSpPr>
          <p:nvPr/>
        </p:nvCxnSpPr>
        <p:spPr>
          <a:xfrm flipV="1">
            <a:off x="7829294" y="3977230"/>
            <a:ext cx="640561" cy="3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5459987" y="4082770"/>
            <a:ext cx="1258164" cy="125816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dirty="0" err="1" smtClean="0"/>
              <a:t>p</a:t>
            </a:r>
            <a:r>
              <a:rPr lang="en-US" baseline="-25000" dirty="0" err="1" smtClean="0"/>
              <a:t>i</a:t>
            </a:r>
            <a:r>
              <a:rPr lang="en-US" dirty="0" err="1" smtClean="0"/>
              <a:t>|Ɵ</a:t>
            </a:r>
            <a:r>
              <a:rPr lang="en-US" dirty="0" smtClean="0"/>
              <a:t>)</a:t>
            </a:r>
            <a:endParaRPr lang="en-US" dirty="0"/>
          </a:p>
        </p:txBody>
      </p:sp>
      <p:cxnSp>
        <p:nvCxnSpPr>
          <p:cNvPr id="121" name="Straight Arrow Connector 120"/>
          <p:cNvCxnSpPr>
            <a:stCxn id="155" idx="3"/>
            <a:endCxn id="120" idx="2"/>
          </p:cNvCxnSpPr>
          <p:nvPr/>
        </p:nvCxnSpPr>
        <p:spPr>
          <a:xfrm>
            <a:off x="4860182" y="3238288"/>
            <a:ext cx="599805" cy="14735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56" idx="3"/>
            <a:endCxn id="120" idx="2"/>
          </p:cNvCxnSpPr>
          <p:nvPr/>
        </p:nvCxnSpPr>
        <p:spPr>
          <a:xfrm>
            <a:off x="4860182" y="3878368"/>
            <a:ext cx="599805" cy="833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57" idx="3"/>
            <a:endCxn id="120" idx="2"/>
          </p:cNvCxnSpPr>
          <p:nvPr/>
        </p:nvCxnSpPr>
        <p:spPr>
          <a:xfrm>
            <a:off x="4860182" y="4523826"/>
            <a:ext cx="599805" cy="1880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58" idx="3"/>
            <a:endCxn id="120" idx="2"/>
          </p:cNvCxnSpPr>
          <p:nvPr/>
        </p:nvCxnSpPr>
        <p:spPr>
          <a:xfrm flipV="1">
            <a:off x="4860182" y="4711852"/>
            <a:ext cx="599805" cy="4574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59" idx="3"/>
            <a:endCxn id="120" idx="2"/>
          </p:cNvCxnSpPr>
          <p:nvPr/>
        </p:nvCxnSpPr>
        <p:spPr>
          <a:xfrm flipV="1">
            <a:off x="4860182" y="4711852"/>
            <a:ext cx="599805" cy="14462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20" idx="6"/>
            <a:endCxn id="88" idx="1"/>
          </p:cNvCxnSpPr>
          <p:nvPr/>
        </p:nvCxnSpPr>
        <p:spPr>
          <a:xfrm flipV="1">
            <a:off x="6718151" y="3980882"/>
            <a:ext cx="534298" cy="7309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0" idx="6"/>
            <a:endCxn id="89" idx="1"/>
          </p:cNvCxnSpPr>
          <p:nvPr/>
        </p:nvCxnSpPr>
        <p:spPr>
          <a:xfrm flipV="1">
            <a:off x="6718151" y="4623873"/>
            <a:ext cx="534298" cy="879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0" idx="6"/>
            <a:endCxn id="114" idx="1"/>
          </p:cNvCxnSpPr>
          <p:nvPr/>
        </p:nvCxnSpPr>
        <p:spPr>
          <a:xfrm>
            <a:off x="6718151" y="4711852"/>
            <a:ext cx="534298" cy="7660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5235466" y="5417451"/>
            <a:ext cx="1736373" cy="646331"/>
          </a:xfrm>
          <a:prstGeom prst="rect">
            <a:avLst/>
          </a:prstGeom>
          <a:noFill/>
        </p:spPr>
        <p:txBody>
          <a:bodyPr wrap="none" rtlCol="0">
            <a:spAutoFit/>
          </a:bodyPr>
          <a:lstStyle/>
          <a:p>
            <a:pPr algn="ctr"/>
            <a:r>
              <a:rPr lang="en-US" dirty="0" smtClean="0"/>
              <a:t>Cell Morphology </a:t>
            </a:r>
          </a:p>
          <a:p>
            <a:pPr algn="ctr"/>
            <a:r>
              <a:rPr lang="en-US" dirty="0" smtClean="0"/>
              <a:t>Distribution</a:t>
            </a:r>
            <a:endParaRPr lang="en-US" dirty="0"/>
          </a:p>
        </p:txBody>
      </p:sp>
      <p:sp>
        <p:nvSpPr>
          <p:cNvPr id="130" name="TextBox 129"/>
          <p:cNvSpPr txBox="1"/>
          <p:nvPr/>
        </p:nvSpPr>
        <p:spPr>
          <a:xfrm>
            <a:off x="6718151" y="3045401"/>
            <a:ext cx="1876347" cy="646331"/>
          </a:xfrm>
          <a:prstGeom prst="rect">
            <a:avLst/>
          </a:prstGeom>
          <a:noFill/>
        </p:spPr>
        <p:txBody>
          <a:bodyPr wrap="none" rtlCol="0">
            <a:spAutoFit/>
          </a:bodyPr>
          <a:lstStyle/>
          <a:p>
            <a:pPr algn="ctr"/>
            <a:r>
              <a:rPr lang="en-US" dirty="0" smtClean="0"/>
              <a:t>Sampled</a:t>
            </a:r>
          </a:p>
          <a:p>
            <a:pPr algn="ctr"/>
            <a:r>
              <a:rPr lang="en-US" dirty="0" smtClean="0"/>
              <a:t>Parameterizations</a:t>
            </a:r>
            <a:endParaRPr lang="en-US" dirty="0"/>
          </a:p>
        </p:txBody>
      </p:sp>
      <p:sp>
        <p:nvSpPr>
          <p:cNvPr id="131" name="TextBox 130"/>
          <p:cNvSpPr txBox="1"/>
          <p:nvPr/>
        </p:nvSpPr>
        <p:spPr>
          <a:xfrm>
            <a:off x="8469855" y="3022318"/>
            <a:ext cx="1292085" cy="646331"/>
          </a:xfrm>
          <a:prstGeom prst="rect">
            <a:avLst/>
          </a:prstGeom>
          <a:noFill/>
        </p:spPr>
        <p:txBody>
          <a:bodyPr wrap="none" rtlCol="0">
            <a:spAutoFit/>
          </a:bodyPr>
          <a:lstStyle/>
          <a:p>
            <a:pPr algn="ctr"/>
            <a:r>
              <a:rPr lang="en-US" dirty="0" smtClean="0"/>
              <a:t>Synthesized</a:t>
            </a:r>
          </a:p>
          <a:p>
            <a:pPr algn="ctr"/>
            <a:r>
              <a:rPr lang="en-US" dirty="0" smtClean="0"/>
              <a:t>Images</a:t>
            </a:r>
            <a:endParaRPr lang="en-US" dirty="0"/>
          </a:p>
        </p:txBody>
      </p:sp>
      <p:cxnSp>
        <p:nvCxnSpPr>
          <p:cNvPr id="132" name="Straight Arrow Connector 131"/>
          <p:cNvCxnSpPr>
            <a:stCxn id="89" idx="3"/>
            <a:endCxn id="116" idx="1"/>
          </p:cNvCxnSpPr>
          <p:nvPr/>
        </p:nvCxnSpPr>
        <p:spPr>
          <a:xfrm>
            <a:off x="7829294" y="4623873"/>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4" idx="3"/>
            <a:endCxn id="118" idx="1"/>
          </p:cNvCxnSpPr>
          <p:nvPr/>
        </p:nvCxnSpPr>
        <p:spPr>
          <a:xfrm>
            <a:off x="7829294" y="5477883"/>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3447651" y="6458188"/>
            <a:ext cx="835686" cy="369332"/>
          </a:xfrm>
          <a:prstGeom prst="rect">
            <a:avLst/>
          </a:prstGeom>
          <a:noFill/>
        </p:spPr>
        <p:txBody>
          <a:bodyPr wrap="none" rtlCol="0">
            <a:spAutoFit/>
          </a:bodyPr>
          <a:lstStyle/>
          <a:p>
            <a:r>
              <a:rPr lang="en-US" dirty="0"/>
              <a:t>f</a:t>
            </a:r>
            <a:r>
              <a:rPr lang="en-US" dirty="0" smtClean="0"/>
              <a:t>(x) = p</a:t>
            </a:r>
            <a:endParaRPr lang="en-US" dirty="0"/>
          </a:p>
        </p:txBody>
      </p:sp>
      <p:sp>
        <p:nvSpPr>
          <p:cNvPr id="135" name="TextBox 134"/>
          <p:cNvSpPr txBox="1"/>
          <p:nvPr/>
        </p:nvSpPr>
        <p:spPr>
          <a:xfrm>
            <a:off x="4415845" y="6458188"/>
            <a:ext cx="1639241" cy="369332"/>
          </a:xfrm>
          <a:prstGeom prst="rect">
            <a:avLst/>
          </a:prstGeom>
          <a:noFill/>
        </p:spPr>
        <p:txBody>
          <a:bodyPr wrap="none" rtlCol="0">
            <a:spAutoFit/>
          </a:bodyPr>
          <a:lstStyle/>
          <a:p>
            <a:pPr algn="ctr"/>
            <a:r>
              <a:rPr lang="en-US" dirty="0" smtClean="0"/>
              <a:t>d({p</a:t>
            </a:r>
            <a:r>
              <a:rPr lang="en-US" baseline="-25000" dirty="0" smtClean="0"/>
              <a:t>1</a:t>
            </a:r>
            <a:r>
              <a:rPr lang="en-US" dirty="0" smtClean="0"/>
              <a:t>,…,</a:t>
            </a:r>
            <a:r>
              <a:rPr lang="en-US" dirty="0" err="1" smtClean="0"/>
              <a:t>p</a:t>
            </a:r>
            <a:r>
              <a:rPr lang="en-US" baseline="-25000" dirty="0" err="1" smtClean="0"/>
              <a:t>n</a:t>
            </a:r>
            <a:r>
              <a:rPr lang="en-US" dirty="0" smtClean="0"/>
              <a:t>}) = </a:t>
            </a:r>
            <a:r>
              <a:rPr lang="en-US" dirty="0" err="1"/>
              <a:t>Ɵ</a:t>
            </a:r>
            <a:endParaRPr lang="en-US" dirty="0"/>
          </a:p>
        </p:txBody>
      </p:sp>
      <p:sp>
        <p:nvSpPr>
          <p:cNvPr id="136" name="TextBox 135"/>
          <p:cNvSpPr txBox="1"/>
          <p:nvPr/>
        </p:nvSpPr>
        <p:spPr>
          <a:xfrm>
            <a:off x="6454827" y="6457632"/>
            <a:ext cx="1054345" cy="369332"/>
          </a:xfrm>
          <a:prstGeom prst="rect">
            <a:avLst/>
          </a:prstGeom>
          <a:noFill/>
        </p:spPr>
        <p:txBody>
          <a:bodyPr wrap="none" rtlCol="0">
            <a:spAutoFit/>
          </a:bodyPr>
          <a:lstStyle/>
          <a:p>
            <a:pPr algn="ctr"/>
            <a:r>
              <a:rPr lang="en-US" dirty="0" smtClean="0"/>
              <a:t>b(</a:t>
            </a:r>
            <a:r>
              <a:rPr lang="en-US" dirty="0" err="1" smtClean="0"/>
              <a:t>Ɵ</a:t>
            </a:r>
            <a:r>
              <a:rPr lang="en-US" dirty="0" smtClean="0"/>
              <a:t>) = p*</a:t>
            </a:r>
            <a:endParaRPr lang="en-US" dirty="0"/>
          </a:p>
        </p:txBody>
      </p:sp>
      <p:sp>
        <p:nvSpPr>
          <p:cNvPr id="137" name="TextBox 136"/>
          <p:cNvSpPr txBox="1"/>
          <p:nvPr/>
        </p:nvSpPr>
        <p:spPr>
          <a:xfrm>
            <a:off x="7955280" y="6458188"/>
            <a:ext cx="877163" cy="369332"/>
          </a:xfrm>
          <a:prstGeom prst="rect">
            <a:avLst/>
          </a:prstGeom>
          <a:noFill/>
        </p:spPr>
        <p:txBody>
          <a:bodyPr wrap="none" rtlCol="0">
            <a:spAutoFit/>
          </a:bodyPr>
          <a:lstStyle/>
          <a:p>
            <a:r>
              <a:rPr lang="en-US" dirty="0" smtClean="0"/>
              <a:t>g(p) = x</a:t>
            </a:r>
            <a:endParaRPr lang="en-US" dirty="0"/>
          </a:p>
        </p:txBody>
      </p:sp>
      <p:cxnSp>
        <p:nvCxnSpPr>
          <p:cNvPr id="138" name="Straight Arrow Connector 137"/>
          <p:cNvCxnSpPr>
            <a:stCxn id="80" idx="3"/>
            <a:endCxn id="157" idx="1"/>
          </p:cNvCxnSpPr>
          <p:nvPr/>
        </p:nvCxnSpPr>
        <p:spPr>
          <a:xfrm>
            <a:off x="3642775" y="3878368"/>
            <a:ext cx="640562" cy="64545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80" idx="3"/>
            <a:endCxn id="158" idx="1"/>
          </p:cNvCxnSpPr>
          <p:nvPr/>
        </p:nvCxnSpPr>
        <p:spPr>
          <a:xfrm>
            <a:off x="3642775" y="3878368"/>
            <a:ext cx="640562" cy="1290916"/>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80" idx="3"/>
            <a:endCxn id="159" idx="1"/>
          </p:cNvCxnSpPr>
          <p:nvPr/>
        </p:nvCxnSpPr>
        <p:spPr>
          <a:xfrm>
            <a:off x="3642775" y="3878368"/>
            <a:ext cx="640562" cy="227973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82" idx="3"/>
            <a:endCxn id="158" idx="1"/>
          </p:cNvCxnSpPr>
          <p:nvPr/>
        </p:nvCxnSpPr>
        <p:spPr>
          <a:xfrm>
            <a:off x="3642775" y="4523826"/>
            <a:ext cx="640562" cy="64545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82" idx="3"/>
            <a:endCxn id="159" idx="1"/>
          </p:cNvCxnSpPr>
          <p:nvPr/>
        </p:nvCxnSpPr>
        <p:spPr>
          <a:xfrm>
            <a:off x="3642775" y="4523826"/>
            <a:ext cx="640562" cy="1634280"/>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82" idx="3"/>
            <a:endCxn id="156" idx="1"/>
          </p:cNvCxnSpPr>
          <p:nvPr/>
        </p:nvCxnSpPr>
        <p:spPr>
          <a:xfrm flipV="1">
            <a:off x="3642775" y="3878368"/>
            <a:ext cx="640562" cy="64545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83" idx="3"/>
            <a:endCxn id="157" idx="1"/>
          </p:cNvCxnSpPr>
          <p:nvPr/>
        </p:nvCxnSpPr>
        <p:spPr>
          <a:xfrm flipV="1">
            <a:off x="3642775" y="4523826"/>
            <a:ext cx="640562" cy="64545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83" idx="3"/>
            <a:endCxn id="159" idx="1"/>
          </p:cNvCxnSpPr>
          <p:nvPr/>
        </p:nvCxnSpPr>
        <p:spPr>
          <a:xfrm>
            <a:off x="3642775" y="5169284"/>
            <a:ext cx="640562" cy="988822"/>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83" idx="3"/>
            <a:endCxn id="156" idx="1"/>
          </p:cNvCxnSpPr>
          <p:nvPr/>
        </p:nvCxnSpPr>
        <p:spPr>
          <a:xfrm flipV="1">
            <a:off x="3642775" y="3878368"/>
            <a:ext cx="640562" cy="1290916"/>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86" idx="3"/>
            <a:endCxn id="156" idx="1"/>
          </p:cNvCxnSpPr>
          <p:nvPr/>
        </p:nvCxnSpPr>
        <p:spPr>
          <a:xfrm flipV="1">
            <a:off x="3642775" y="3878368"/>
            <a:ext cx="640562" cy="2279738"/>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86" idx="3"/>
            <a:endCxn id="157" idx="1"/>
          </p:cNvCxnSpPr>
          <p:nvPr/>
        </p:nvCxnSpPr>
        <p:spPr>
          <a:xfrm flipV="1">
            <a:off x="3642775" y="4523826"/>
            <a:ext cx="640562" cy="1634280"/>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158" idx="1"/>
          </p:cNvCxnSpPr>
          <p:nvPr/>
        </p:nvCxnSpPr>
        <p:spPr>
          <a:xfrm flipV="1">
            <a:off x="3671159" y="5169284"/>
            <a:ext cx="612178" cy="988822"/>
          </a:xfrm>
          <a:prstGeom prst="straightConnector1">
            <a:avLst/>
          </a:prstGeom>
          <a:ln w="190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73" idx="3"/>
            <a:endCxn id="155" idx="1"/>
          </p:cNvCxnSpPr>
          <p:nvPr/>
        </p:nvCxnSpPr>
        <p:spPr>
          <a:xfrm>
            <a:off x="3642775" y="3238288"/>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80" idx="3"/>
            <a:endCxn id="156" idx="1"/>
          </p:cNvCxnSpPr>
          <p:nvPr/>
        </p:nvCxnSpPr>
        <p:spPr>
          <a:xfrm>
            <a:off x="3642775" y="3878368"/>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82" idx="3"/>
            <a:endCxn id="157" idx="1"/>
          </p:cNvCxnSpPr>
          <p:nvPr/>
        </p:nvCxnSpPr>
        <p:spPr>
          <a:xfrm>
            <a:off x="3642775" y="4523826"/>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83" idx="3"/>
            <a:endCxn id="158" idx="1"/>
          </p:cNvCxnSpPr>
          <p:nvPr/>
        </p:nvCxnSpPr>
        <p:spPr>
          <a:xfrm>
            <a:off x="3642775" y="5169284"/>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86" idx="3"/>
            <a:endCxn id="159" idx="1"/>
          </p:cNvCxnSpPr>
          <p:nvPr/>
        </p:nvCxnSpPr>
        <p:spPr>
          <a:xfrm>
            <a:off x="3642775" y="6158106"/>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4283337" y="2993128"/>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endParaRPr lang="en-US" dirty="0"/>
          </a:p>
        </p:txBody>
      </p:sp>
      <p:sp>
        <p:nvSpPr>
          <p:cNvPr id="156" name="Rectangle 155"/>
          <p:cNvSpPr/>
          <p:nvPr/>
        </p:nvSpPr>
        <p:spPr>
          <a:xfrm>
            <a:off x="4283337" y="3633208"/>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2</a:t>
            </a:r>
            <a:endParaRPr lang="en-US" dirty="0"/>
          </a:p>
        </p:txBody>
      </p:sp>
      <p:sp>
        <p:nvSpPr>
          <p:cNvPr id="157" name="Rectangle 156"/>
          <p:cNvSpPr/>
          <p:nvPr/>
        </p:nvSpPr>
        <p:spPr>
          <a:xfrm>
            <a:off x="4283337" y="4278666"/>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3</a:t>
            </a:r>
            <a:endParaRPr lang="en-US" dirty="0"/>
          </a:p>
        </p:txBody>
      </p:sp>
      <p:sp>
        <p:nvSpPr>
          <p:cNvPr id="158" name="Rectangle 157"/>
          <p:cNvSpPr/>
          <p:nvPr/>
        </p:nvSpPr>
        <p:spPr>
          <a:xfrm>
            <a:off x="4283337" y="4924124"/>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4</a:t>
            </a:r>
            <a:endParaRPr lang="en-US" dirty="0"/>
          </a:p>
        </p:txBody>
      </p:sp>
      <p:sp>
        <p:nvSpPr>
          <p:cNvPr id="159" name="Rectangle 158"/>
          <p:cNvSpPr/>
          <p:nvPr/>
        </p:nvSpPr>
        <p:spPr>
          <a:xfrm>
            <a:off x="4283337" y="5912946"/>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t>
            </a:r>
            <a:r>
              <a:rPr lang="en-US" baseline="-25000" dirty="0" err="1" smtClean="0"/>
              <a:t>n</a:t>
            </a:r>
            <a:endParaRPr lang="en-US" dirty="0"/>
          </a:p>
        </p:txBody>
      </p:sp>
    </p:spTree>
    <p:extLst>
      <p:ext uri="{BB962C8B-B14F-4D97-AF65-F5344CB8AC3E}">
        <p14:creationId xmlns:p14="http://schemas.microsoft.com/office/powerpoint/2010/main" val="1889804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To Parameterization</a:t>
            </a:r>
            <a:endParaRPr lang="en-US" dirty="0"/>
          </a:p>
        </p:txBody>
      </p:sp>
      <p:sp>
        <p:nvSpPr>
          <p:cNvPr id="7" name="Content Placeholder 6"/>
          <p:cNvSpPr>
            <a:spLocks noGrp="1"/>
          </p:cNvSpPr>
          <p:nvPr>
            <p:ph idx="1"/>
          </p:nvPr>
        </p:nvSpPr>
        <p:spPr>
          <a:xfrm>
            <a:off x="838200" y="1758388"/>
            <a:ext cx="10515600" cy="4351338"/>
          </a:xfrm>
        </p:spPr>
        <p:txBody>
          <a:bodyPr/>
          <a:lstStyle/>
          <a:p>
            <a:r>
              <a:rPr lang="en-US" dirty="0" smtClean="0"/>
              <a:t>Represent cell morphology in a compact set of parameters</a:t>
            </a:r>
          </a:p>
          <a:p>
            <a:endParaRPr lang="en-US" dirty="0" smtClean="0"/>
          </a:p>
          <a:p>
            <a:endParaRPr lang="en-US" dirty="0"/>
          </a:p>
          <a:p>
            <a:endParaRPr lang="en-US" dirty="0" smtClean="0"/>
          </a:p>
          <a:p>
            <a:pPr marL="0" indent="0">
              <a:buNone/>
            </a:pPr>
            <a:endParaRPr lang="en-US" dirty="0" smtClean="0"/>
          </a:p>
          <a:p>
            <a:endParaRPr lang="en-US" dirty="0" smtClean="0"/>
          </a:p>
          <a:p>
            <a:r>
              <a:rPr lang="en-US" dirty="0" smtClean="0"/>
              <a:t>We also desire an invertible function such that we can recover the original image</a:t>
            </a:r>
            <a:endParaRPr lang="en-US" dirty="0"/>
          </a:p>
        </p:txBody>
      </p:sp>
      <p:sp>
        <p:nvSpPr>
          <p:cNvPr id="21" name="Rectangle 20"/>
          <p:cNvSpPr/>
          <p:nvPr/>
        </p:nvSpPr>
        <p:spPr>
          <a:xfrm>
            <a:off x="8139735" y="812797"/>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1</a:t>
            </a:r>
            <a:endParaRPr lang="en-US" dirty="0"/>
          </a:p>
        </p:txBody>
      </p:sp>
      <p:sp>
        <p:nvSpPr>
          <p:cNvPr id="22" name="Rectangle 21"/>
          <p:cNvSpPr/>
          <p:nvPr/>
        </p:nvSpPr>
        <p:spPr>
          <a:xfrm>
            <a:off x="9357142" y="812797"/>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endParaRPr lang="en-US" dirty="0"/>
          </a:p>
        </p:txBody>
      </p:sp>
      <p:cxnSp>
        <p:nvCxnSpPr>
          <p:cNvPr id="23" name="Straight Arrow Connector 22"/>
          <p:cNvCxnSpPr>
            <a:stCxn id="23" idx="3"/>
          </p:cNvCxnSpPr>
          <p:nvPr/>
        </p:nvCxnSpPr>
        <p:spPr>
          <a:xfrm>
            <a:off x="8716580" y="1057957"/>
            <a:ext cx="6405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14907" y="386077"/>
            <a:ext cx="849656" cy="369332"/>
          </a:xfrm>
          <a:prstGeom prst="rect">
            <a:avLst/>
          </a:prstGeom>
          <a:noFill/>
        </p:spPr>
        <p:txBody>
          <a:bodyPr wrap="none" rtlCol="0">
            <a:spAutoFit/>
          </a:bodyPr>
          <a:lstStyle/>
          <a:p>
            <a:r>
              <a:rPr lang="en-US" dirty="0" smtClean="0"/>
              <a:t>Images</a:t>
            </a:r>
            <a:endParaRPr lang="en-US" dirty="0"/>
          </a:p>
        </p:txBody>
      </p:sp>
      <p:sp>
        <p:nvSpPr>
          <p:cNvPr id="25" name="TextBox 24"/>
          <p:cNvSpPr txBox="1"/>
          <p:nvPr/>
        </p:nvSpPr>
        <p:spPr>
          <a:xfrm>
            <a:off x="9477453" y="386077"/>
            <a:ext cx="1876347" cy="369332"/>
          </a:xfrm>
          <a:prstGeom prst="rect">
            <a:avLst/>
          </a:prstGeom>
          <a:noFill/>
        </p:spPr>
        <p:txBody>
          <a:bodyPr wrap="none" rtlCol="0">
            <a:spAutoFit/>
          </a:bodyPr>
          <a:lstStyle/>
          <a:p>
            <a:r>
              <a:rPr lang="en-US" dirty="0" smtClean="0"/>
              <a:t>Parameterizations</a:t>
            </a:r>
            <a:endParaRPr lang="en-US" dirty="0"/>
          </a:p>
        </p:txBody>
      </p:sp>
      <p:sp>
        <p:nvSpPr>
          <p:cNvPr id="31" name="TextBox 30"/>
          <p:cNvSpPr txBox="1"/>
          <p:nvPr/>
        </p:nvSpPr>
        <p:spPr>
          <a:xfrm>
            <a:off x="4624142" y="2549083"/>
            <a:ext cx="5746491" cy="1527467"/>
          </a:xfrm>
          <a:prstGeom prst="rect">
            <a:avLst/>
          </a:prstGeom>
          <a:noFill/>
        </p:spPr>
        <p:txBody>
          <a:bodyPr wrap="none" rtlCol="0">
            <a:spAutoFit/>
          </a:bodyPr>
          <a:lstStyle/>
          <a:p>
            <a:r>
              <a:rPr lang="en-US" sz="9600" dirty="0" smtClean="0"/>
              <a:t>[     ,     ,     ]</a:t>
            </a:r>
            <a:endParaRPr lang="en-US" sz="9600" dirty="0"/>
          </a:p>
        </p:txBody>
      </p:sp>
      <p:grpSp>
        <p:nvGrpSpPr>
          <p:cNvPr id="32" name="Group 31"/>
          <p:cNvGrpSpPr/>
          <p:nvPr/>
        </p:nvGrpSpPr>
        <p:grpSpPr>
          <a:xfrm>
            <a:off x="2041159" y="2532230"/>
            <a:ext cx="7686707" cy="1724614"/>
            <a:chOff x="353398" y="1393160"/>
            <a:chExt cx="7663113" cy="1772253"/>
          </a:xfrm>
        </p:grpSpPr>
        <p:pic>
          <p:nvPicPr>
            <p:cNvPr id="34" name="Picture 33" descr="im668.png"/>
            <p:cNvPicPr>
              <a:picLocks noChangeAspect="1"/>
            </p:cNvPicPr>
            <p:nvPr/>
          </p:nvPicPr>
          <p:blipFill rotWithShape="1">
            <a:blip r:embed="rId2" cstate="print">
              <a:extLst>
                <a:ext uri="{28A0092B-C50C-407E-A947-70E740481C1C}">
                  <a14:useLocalDpi xmlns:a14="http://schemas.microsoft.com/office/drawing/2010/main" val="0"/>
                </a:ext>
              </a:extLst>
            </a:blip>
            <a:srcRect l="23323" t="12439" r="30029" b="15005"/>
            <a:stretch/>
          </p:blipFill>
          <p:spPr>
            <a:xfrm>
              <a:off x="353398" y="1393160"/>
              <a:ext cx="1519205" cy="1772253"/>
            </a:xfrm>
            <a:prstGeom prst="rect">
              <a:avLst/>
            </a:prstGeom>
          </p:spPr>
        </p:pic>
        <p:pic>
          <p:nvPicPr>
            <p:cNvPr id="35" name="Picture 34" descr="im668_cell.png"/>
            <p:cNvPicPr>
              <a:picLocks noChangeAspect="1"/>
            </p:cNvPicPr>
            <p:nvPr/>
          </p:nvPicPr>
          <p:blipFill rotWithShape="1">
            <a:blip r:embed="rId3" cstate="print">
              <a:alphaModFix amt="59000"/>
              <a:extLst>
                <a:ext uri="{28A0092B-C50C-407E-A947-70E740481C1C}">
                  <a14:useLocalDpi xmlns:a14="http://schemas.microsoft.com/office/drawing/2010/main" val="0"/>
                </a:ext>
              </a:extLst>
            </a:blip>
            <a:srcRect l="27081" t="11821" r="33787" b="14931"/>
            <a:stretch/>
          </p:blipFill>
          <p:spPr>
            <a:xfrm>
              <a:off x="3611157" y="1481690"/>
              <a:ext cx="1137372" cy="1596702"/>
            </a:xfrm>
            <a:prstGeom prst="rect">
              <a:avLst/>
            </a:prstGeom>
          </p:spPr>
        </p:pic>
        <p:pic>
          <p:nvPicPr>
            <p:cNvPr id="36" name="Picture 35" descr="im668_dna.png"/>
            <p:cNvPicPr>
              <a:picLocks noChangeAspect="1"/>
            </p:cNvPicPr>
            <p:nvPr/>
          </p:nvPicPr>
          <p:blipFill rotWithShape="1">
            <a:blip r:embed="rId4" cstate="print">
              <a:extLst>
                <a:ext uri="{28A0092B-C50C-407E-A947-70E740481C1C}">
                  <a14:useLocalDpi xmlns:a14="http://schemas.microsoft.com/office/drawing/2010/main" val="0"/>
                </a:ext>
              </a:extLst>
            </a:blip>
            <a:srcRect l="35123" t="31012" r="40075" b="30373"/>
            <a:stretch/>
          </p:blipFill>
          <p:spPr>
            <a:xfrm>
              <a:off x="5362643" y="1923889"/>
              <a:ext cx="779167" cy="909820"/>
            </a:xfrm>
            <a:prstGeom prst="rect">
              <a:avLst/>
            </a:prstGeom>
          </p:spPr>
        </p:pic>
        <p:pic>
          <p:nvPicPr>
            <p:cNvPr id="37" name="Picture 36" descr="im668_gauss.png"/>
            <p:cNvPicPr>
              <a:picLocks noChangeAspect="1"/>
            </p:cNvPicPr>
            <p:nvPr/>
          </p:nvPicPr>
          <p:blipFill rotWithShape="1">
            <a:blip r:embed="rId5" cstate="print">
              <a:extLst>
                <a:ext uri="{28A0092B-C50C-407E-A947-70E740481C1C}">
                  <a14:useLocalDpi xmlns:a14="http://schemas.microsoft.com/office/drawing/2010/main" val="0"/>
                </a:ext>
              </a:extLst>
            </a:blip>
            <a:srcRect l="28507" t="22976" r="35757" b="26235"/>
            <a:stretch/>
          </p:blipFill>
          <p:spPr>
            <a:xfrm>
              <a:off x="6928493" y="1759259"/>
              <a:ext cx="1088018" cy="1159746"/>
            </a:xfrm>
            <a:prstGeom prst="rect">
              <a:avLst/>
            </a:prstGeom>
          </p:spPr>
        </p:pic>
      </p:grpSp>
      <p:sp>
        <p:nvSpPr>
          <p:cNvPr id="33" name="Right Arrow 32"/>
          <p:cNvSpPr/>
          <p:nvPr/>
        </p:nvSpPr>
        <p:spPr>
          <a:xfrm>
            <a:off x="3729084" y="3219665"/>
            <a:ext cx="779597" cy="341234"/>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699755" y="4094976"/>
            <a:ext cx="504624" cy="359404"/>
          </a:xfrm>
          <a:prstGeom prst="rect">
            <a:avLst/>
          </a:prstGeom>
          <a:noFill/>
        </p:spPr>
        <p:txBody>
          <a:bodyPr wrap="none" rtlCol="0">
            <a:spAutoFit/>
          </a:bodyPr>
          <a:lstStyle/>
          <a:p>
            <a:r>
              <a:rPr lang="en-US" dirty="0" smtClean="0"/>
              <a:t>cell</a:t>
            </a:r>
            <a:endParaRPr lang="en-US" dirty="0"/>
          </a:p>
        </p:txBody>
      </p:sp>
      <p:sp>
        <p:nvSpPr>
          <p:cNvPr id="29" name="TextBox 28"/>
          <p:cNvSpPr txBox="1"/>
          <p:nvPr/>
        </p:nvSpPr>
        <p:spPr>
          <a:xfrm>
            <a:off x="7032929" y="4094976"/>
            <a:ext cx="906998" cy="359404"/>
          </a:xfrm>
          <a:prstGeom prst="rect">
            <a:avLst/>
          </a:prstGeom>
          <a:noFill/>
        </p:spPr>
        <p:txBody>
          <a:bodyPr wrap="none" rtlCol="0">
            <a:spAutoFit/>
          </a:bodyPr>
          <a:lstStyle/>
          <a:p>
            <a:r>
              <a:rPr lang="en-US" dirty="0" smtClean="0"/>
              <a:t>nucleus</a:t>
            </a:r>
            <a:endParaRPr lang="en-US" dirty="0"/>
          </a:p>
        </p:txBody>
      </p:sp>
      <p:sp>
        <p:nvSpPr>
          <p:cNvPr id="30" name="TextBox 29"/>
          <p:cNvSpPr txBox="1"/>
          <p:nvPr/>
        </p:nvSpPr>
        <p:spPr>
          <a:xfrm>
            <a:off x="8402041" y="4098386"/>
            <a:ext cx="1618585" cy="369332"/>
          </a:xfrm>
          <a:prstGeom prst="rect">
            <a:avLst/>
          </a:prstGeom>
          <a:noFill/>
        </p:spPr>
        <p:txBody>
          <a:bodyPr wrap="none" rtlCol="0">
            <a:spAutoFit/>
          </a:bodyPr>
          <a:lstStyle/>
          <a:p>
            <a:r>
              <a:rPr lang="en-US" dirty="0" smtClean="0"/>
              <a:t>protein pattern</a:t>
            </a:r>
            <a:endParaRPr lang="en-US" dirty="0"/>
          </a:p>
        </p:txBody>
      </p:sp>
      <p:sp>
        <p:nvSpPr>
          <p:cNvPr id="38" name="TextBox 37"/>
          <p:cNvSpPr txBox="1"/>
          <p:nvPr/>
        </p:nvSpPr>
        <p:spPr>
          <a:xfrm>
            <a:off x="2657381" y="5865644"/>
            <a:ext cx="4905510" cy="646331"/>
          </a:xfrm>
          <a:prstGeom prst="rect">
            <a:avLst/>
          </a:prstGeom>
          <a:noFill/>
        </p:spPr>
        <p:txBody>
          <a:bodyPr wrap="none" rtlCol="0">
            <a:spAutoFit/>
          </a:bodyPr>
          <a:lstStyle/>
          <a:p>
            <a:r>
              <a:rPr lang="en-US" sz="3600" dirty="0"/>
              <a:t>f</a:t>
            </a:r>
            <a:r>
              <a:rPr lang="en-US" sz="3600" dirty="0" smtClean="0"/>
              <a:t>(x</a:t>
            </a:r>
            <a:r>
              <a:rPr lang="en-US" sz="3600" baseline="-25000" dirty="0" smtClean="0"/>
              <a:t>i</a:t>
            </a:r>
            <a:r>
              <a:rPr lang="en-US" sz="3600" dirty="0" smtClean="0"/>
              <a:t>) = p</a:t>
            </a:r>
            <a:r>
              <a:rPr lang="en-US" sz="3600" baseline="-25000" dirty="0" smtClean="0"/>
              <a:t>i</a:t>
            </a:r>
            <a:r>
              <a:rPr lang="en-US" sz="3600" dirty="0" smtClean="0"/>
              <a:t> ⟺ g(p</a:t>
            </a:r>
            <a:r>
              <a:rPr lang="en-US" sz="3600" baseline="-25000" dirty="0" smtClean="0"/>
              <a:t>i</a:t>
            </a:r>
            <a:r>
              <a:rPr lang="en-US" sz="3600" dirty="0" smtClean="0"/>
              <a:t>) = x</a:t>
            </a:r>
            <a:r>
              <a:rPr lang="en-US" sz="3600" baseline="-25000" dirty="0" smtClean="0"/>
              <a:t>i</a:t>
            </a:r>
            <a:r>
              <a:rPr lang="en-US" sz="3600" dirty="0" smtClean="0"/>
              <a:t>, </a:t>
            </a:r>
            <a:r>
              <a:rPr lang="en-US" sz="3600" dirty="0" err="1" smtClean="0"/>
              <a:t>i</a:t>
            </a:r>
            <a:r>
              <a:rPr lang="en-US" sz="3600" dirty="0" smtClean="0"/>
              <a:t>.,e. </a:t>
            </a:r>
            <a:endParaRPr lang="en-US" sz="3600" dirty="0"/>
          </a:p>
        </p:txBody>
      </p:sp>
      <p:sp>
        <p:nvSpPr>
          <p:cNvPr id="39" name="Rectangle 38"/>
          <p:cNvSpPr/>
          <p:nvPr/>
        </p:nvSpPr>
        <p:spPr>
          <a:xfrm flipH="1">
            <a:off x="2112761" y="2549083"/>
            <a:ext cx="811655" cy="461665"/>
          </a:xfrm>
          <a:prstGeom prst="rect">
            <a:avLst/>
          </a:prstGeom>
        </p:spPr>
        <p:txBody>
          <a:bodyPr wrap="square">
            <a:spAutoFit/>
          </a:bodyPr>
          <a:lstStyle/>
          <a:p>
            <a:r>
              <a:rPr lang="en-US" sz="2400" dirty="0"/>
              <a:t>x</a:t>
            </a:r>
            <a:r>
              <a:rPr lang="en-US" sz="2400" baseline="-25000" dirty="0"/>
              <a:t>i</a:t>
            </a:r>
            <a:endParaRPr lang="en-US" sz="2400" dirty="0"/>
          </a:p>
        </p:txBody>
      </p:sp>
      <p:sp>
        <p:nvSpPr>
          <p:cNvPr id="40" name="Rectangle 39"/>
          <p:cNvSpPr/>
          <p:nvPr/>
        </p:nvSpPr>
        <p:spPr>
          <a:xfrm flipH="1">
            <a:off x="5071146" y="2531857"/>
            <a:ext cx="811655" cy="461665"/>
          </a:xfrm>
          <a:prstGeom prst="rect">
            <a:avLst/>
          </a:prstGeom>
        </p:spPr>
        <p:txBody>
          <a:bodyPr wrap="square">
            <a:spAutoFit/>
          </a:bodyPr>
          <a:lstStyle/>
          <a:p>
            <a:r>
              <a:rPr lang="en-US" sz="2400" dirty="0" smtClean="0"/>
              <a:t>p</a:t>
            </a:r>
            <a:r>
              <a:rPr lang="en-US" sz="2400" baseline="-25000" dirty="0" smtClean="0"/>
              <a:t>i,1</a:t>
            </a:r>
            <a:endParaRPr lang="en-US" sz="2400" dirty="0"/>
          </a:p>
        </p:txBody>
      </p:sp>
      <p:sp>
        <p:nvSpPr>
          <p:cNvPr id="41" name="Rectangle 40"/>
          <p:cNvSpPr/>
          <p:nvPr/>
        </p:nvSpPr>
        <p:spPr>
          <a:xfrm flipH="1">
            <a:off x="6752849" y="2487277"/>
            <a:ext cx="811655" cy="461665"/>
          </a:xfrm>
          <a:prstGeom prst="rect">
            <a:avLst/>
          </a:prstGeom>
        </p:spPr>
        <p:txBody>
          <a:bodyPr wrap="square">
            <a:spAutoFit/>
          </a:bodyPr>
          <a:lstStyle/>
          <a:p>
            <a:r>
              <a:rPr lang="en-US" sz="2400" dirty="0"/>
              <a:t>p</a:t>
            </a:r>
            <a:r>
              <a:rPr lang="en-US" sz="2400" baseline="-25000" dirty="0" smtClean="0"/>
              <a:t>i,2</a:t>
            </a:r>
            <a:endParaRPr lang="en-US" sz="2400" dirty="0"/>
          </a:p>
        </p:txBody>
      </p:sp>
      <p:sp>
        <p:nvSpPr>
          <p:cNvPr id="42" name="Rectangle 41"/>
          <p:cNvSpPr/>
          <p:nvPr/>
        </p:nvSpPr>
        <p:spPr>
          <a:xfrm flipH="1">
            <a:off x="8545487" y="2487824"/>
            <a:ext cx="811655" cy="461665"/>
          </a:xfrm>
          <a:prstGeom prst="rect">
            <a:avLst/>
          </a:prstGeom>
        </p:spPr>
        <p:txBody>
          <a:bodyPr wrap="square">
            <a:spAutoFit/>
          </a:bodyPr>
          <a:lstStyle/>
          <a:p>
            <a:r>
              <a:rPr lang="en-US" sz="2400" dirty="0"/>
              <a:t>p</a:t>
            </a:r>
            <a:r>
              <a:rPr lang="en-US" sz="2400" baseline="-25000" dirty="0" smtClean="0"/>
              <a:t>i,3</a:t>
            </a:r>
            <a:endParaRPr lang="en-US" sz="2400" dirty="0"/>
          </a:p>
        </p:txBody>
      </p:sp>
      <p:sp>
        <p:nvSpPr>
          <p:cNvPr id="43" name="Rectangle 42"/>
          <p:cNvSpPr/>
          <p:nvPr/>
        </p:nvSpPr>
        <p:spPr>
          <a:xfrm>
            <a:off x="7591240" y="5937794"/>
            <a:ext cx="576845" cy="4903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r>
              <a:rPr lang="en-US" baseline="-25000" dirty="0" smtClean="0"/>
              <a:t>1</a:t>
            </a:r>
            <a:endParaRPr lang="en-US" dirty="0"/>
          </a:p>
        </p:txBody>
      </p:sp>
      <p:sp>
        <p:nvSpPr>
          <p:cNvPr id="44" name="Rectangle 43"/>
          <p:cNvSpPr/>
          <p:nvPr/>
        </p:nvSpPr>
        <p:spPr>
          <a:xfrm>
            <a:off x="8808646" y="5934142"/>
            <a:ext cx="576845" cy="490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r>
              <a:rPr lang="en-US" baseline="-25000" dirty="0" smtClean="0"/>
              <a:t>1</a:t>
            </a:r>
            <a:endParaRPr lang="en-US" dirty="0"/>
          </a:p>
        </p:txBody>
      </p:sp>
      <p:cxnSp>
        <p:nvCxnSpPr>
          <p:cNvPr id="45" name="Straight Arrow Connector 44"/>
          <p:cNvCxnSpPr/>
          <p:nvPr/>
        </p:nvCxnSpPr>
        <p:spPr>
          <a:xfrm flipV="1">
            <a:off x="8168085" y="6179302"/>
            <a:ext cx="640561" cy="3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Left-Right Arrow 46"/>
          <p:cNvSpPr/>
          <p:nvPr/>
        </p:nvSpPr>
        <p:spPr>
          <a:xfrm>
            <a:off x="3729084" y="3219665"/>
            <a:ext cx="779597" cy="34123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1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1 at 1.25.1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68" y="836619"/>
            <a:ext cx="3683000" cy="3365500"/>
          </a:xfrm>
          <a:prstGeom prst="rect">
            <a:avLst/>
          </a:prstGeom>
        </p:spPr>
      </p:pic>
      <p:pic>
        <p:nvPicPr>
          <p:cNvPr id="8" name="Picture 7" descr="Screen Shot 2015-04-21 at 1.25.3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3326" y="1114868"/>
            <a:ext cx="4127500" cy="3352800"/>
          </a:xfrm>
          <a:prstGeom prst="rect">
            <a:avLst/>
          </a:prstGeom>
        </p:spPr>
      </p:pic>
      <p:pic>
        <p:nvPicPr>
          <p:cNvPr id="9" name="Picture 8" descr="Screen Shot 2015-04-21 at 1.25.4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100" y="1394726"/>
            <a:ext cx="3073400" cy="2679700"/>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798706561"/>
              </p:ext>
            </p:extLst>
          </p:nvPr>
        </p:nvGraphicFramePr>
        <p:xfrm>
          <a:off x="882063" y="4626610"/>
          <a:ext cx="10018712" cy="927100"/>
        </p:xfrm>
        <a:graphic>
          <a:graphicData uri="http://schemas.openxmlformats.org/presentationml/2006/ole">
            <mc:AlternateContent xmlns:mc="http://schemas.openxmlformats.org/markup-compatibility/2006">
              <mc:Choice xmlns:v="urn:schemas-microsoft-com:vml" Requires="v">
                <p:oleObj spid="_x0000_s1083" name="Document" r:id="rId8" imgW="5486400" imgH="508000" progId="Word.Document.12">
                  <p:embed/>
                </p:oleObj>
              </mc:Choice>
              <mc:Fallback>
                <p:oleObj name="Document" r:id="rId8" imgW="5486400" imgH="508000" progId="Word.Document.12">
                  <p:embed/>
                  <p:pic>
                    <p:nvPicPr>
                      <p:cNvPr id="0" name=""/>
                      <p:cNvPicPr/>
                      <p:nvPr/>
                    </p:nvPicPr>
                    <p:blipFill>
                      <a:blip r:embed="rId9"/>
                      <a:stretch>
                        <a:fillRect/>
                      </a:stretch>
                    </p:blipFill>
                    <p:spPr>
                      <a:xfrm>
                        <a:off x="882063" y="4626610"/>
                        <a:ext cx="10018712" cy="927100"/>
                      </a:xfrm>
                      <a:prstGeom prst="rect">
                        <a:avLst/>
                      </a:prstGeom>
                    </p:spPr>
                  </p:pic>
                </p:oleObj>
              </mc:Fallback>
            </mc:AlternateContent>
          </a:graphicData>
        </a:graphic>
      </p:graphicFrame>
      <p:sp>
        <p:nvSpPr>
          <p:cNvPr id="2" name="Title 1"/>
          <p:cNvSpPr>
            <a:spLocks noGrp="1"/>
          </p:cNvSpPr>
          <p:nvPr>
            <p:ph type="title"/>
          </p:nvPr>
        </p:nvSpPr>
        <p:spPr>
          <a:xfrm>
            <a:off x="838200" y="0"/>
            <a:ext cx="10515600" cy="1325563"/>
          </a:xfrm>
        </p:spPr>
        <p:txBody>
          <a:bodyPr/>
          <a:lstStyle/>
          <a:p>
            <a:r>
              <a:rPr lang="en-US" dirty="0" smtClean="0"/>
              <a:t>Image parameterization is </a:t>
            </a:r>
            <a:r>
              <a:rPr lang="en-US" dirty="0" err="1" smtClean="0"/>
              <a:t>lossy</a:t>
            </a:r>
            <a:endParaRPr lang="en-US" dirty="0"/>
          </a:p>
        </p:txBody>
      </p:sp>
      <p:sp>
        <p:nvSpPr>
          <p:cNvPr id="4" name="Content Placeholder 3"/>
          <p:cNvSpPr>
            <a:spLocks noGrp="1"/>
          </p:cNvSpPr>
          <p:nvPr>
            <p:ph idx="1"/>
          </p:nvPr>
        </p:nvSpPr>
        <p:spPr>
          <a:xfrm>
            <a:off x="641350" y="5553710"/>
            <a:ext cx="10515600" cy="1080770"/>
          </a:xfrm>
        </p:spPr>
        <p:txBody>
          <a:bodyPr>
            <a:normAutofit/>
          </a:bodyPr>
          <a:lstStyle/>
          <a:p>
            <a:r>
              <a:rPr lang="en-US" dirty="0" smtClean="0"/>
              <a:t>Image parameterizations vs number of parameters</a:t>
            </a:r>
          </a:p>
          <a:p>
            <a:r>
              <a:rPr lang="en-US" dirty="0" smtClean="0"/>
              <a:t>Becomes Likelihood Maximization problem if K is known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694086831"/>
              </p:ext>
            </p:extLst>
          </p:nvPr>
        </p:nvGraphicFramePr>
        <p:xfrm>
          <a:off x="6038850" y="3344863"/>
          <a:ext cx="114300" cy="165100"/>
        </p:xfrm>
        <a:graphic>
          <a:graphicData uri="http://schemas.openxmlformats.org/presentationml/2006/ole">
            <mc:AlternateContent xmlns:mc="http://schemas.openxmlformats.org/markup-compatibility/2006">
              <mc:Choice xmlns:v="urn:schemas-microsoft-com:vml" Requires="v">
                <p:oleObj spid="_x0000_s1084" name="Equation" r:id="rId10" imgW="114300" imgH="165100" progId="Equation.3">
                  <p:embed/>
                </p:oleObj>
              </mc:Choice>
              <mc:Fallback>
                <p:oleObj name="Equation" r:id="rId10" imgW="114300" imgH="165100" progId="Equation.3">
                  <p:embed/>
                  <p:pic>
                    <p:nvPicPr>
                      <p:cNvPr id="0" name=""/>
                      <p:cNvPicPr/>
                      <p:nvPr/>
                    </p:nvPicPr>
                    <p:blipFill>
                      <a:blip r:embed="rId11"/>
                      <a:stretch>
                        <a:fillRect/>
                      </a:stretch>
                    </p:blipFill>
                    <p:spPr>
                      <a:xfrm>
                        <a:off x="6038850" y="3344863"/>
                        <a:ext cx="114300" cy="165100"/>
                      </a:xfrm>
                      <a:prstGeom prst="rect">
                        <a:avLst/>
                      </a:prstGeom>
                    </p:spPr>
                  </p:pic>
                </p:oleObj>
              </mc:Fallback>
            </mc:AlternateContent>
          </a:graphicData>
        </a:graphic>
      </p:graphicFrame>
      <p:sp>
        <p:nvSpPr>
          <p:cNvPr id="17" name="TextBox 16"/>
          <p:cNvSpPr txBox="1"/>
          <p:nvPr/>
        </p:nvSpPr>
        <p:spPr>
          <a:xfrm>
            <a:off x="9403887" y="4038105"/>
            <a:ext cx="1864613" cy="369332"/>
          </a:xfrm>
          <a:prstGeom prst="rect">
            <a:avLst/>
          </a:prstGeom>
          <a:noFill/>
        </p:spPr>
        <p:txBody>
          <a:bodyPr wrap="none" rtlCol="0">
            <a:spAutoFit/>
          </a:bodyPr>
          <a:lstStyle/>
          <a:p>
            <a:r>
              <a:rPr lang="en-US" dirty="0" smtClean="0"/>
              <a:t>GMM parameters</a:t>
            </a:r>
            <a:endParaRPr lang="en-US" dirty="0"/>
          </a:p>
        </p:txBody>
      </p:sp>
      <p:sp>
        <p:nvSpPr>
          <p:cNvPr id="18" name="TextBox 17"/>
          <p:cNvSpPr txBox="1"/>
          <p:nvPr/>
        </p:nvSpPr>
        <p:spPr>
          <a:xfrm>
            <a:off x="8312271" y="4920132"/>
            <a:ext cx="3942105" cy="369332"/>
          </a:xfrm>
          <a:prstGeom prst="rect">
            <a:avLst/>
          </a:prstGeom>
          <a:noFill/>
        </p:spPr>
        <p:txBody>
          <a:bodyPr wrap="none" rtlCol="0">
            <a:spAutoFit/>
          </a:bodyPr>
          <a:lstStyle/>
          <a:p>
            <a:r>
              <a:rPr lang="en-US" dirty="0" smtClean="0"/>
              <a:t>Represent the mixture from parameters</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1575811539"/>
              </p:ext>
            </p:extLst>
          </p:nvPr>
        </p:nvGraphicFramePr>
        <p:xfrm>
          <a:off x="-1477669" y="4007196"/>
          <a:ext cx="14563397" cy="471777"/>
        </p:xfrm>
        <a:graphic>
          <a:graphicData uri="http://schemas.openxmlformats.org/presentationml/2006/ole">
            <mc:AlternateContent xmlns:mc="http://schemas.openxmlformats.org/markup-compatibility/2006">
              <mc:Choice xmlns:v="urn:schemas-microsoft-com:vml" Requires="v">
                <p:oleObj spid="_x0000_s1085" name="Document" r:id="rId13" imgW="5486400" imgH="177800" progId="Word.Document.12">
                  <p:embed/>
                </p:oleObj>
              </mc:Choice>
              <mc:Fallback>
                <p:oleObj name="Document" r:id="rId13" imgW="5486400" imgH="177800" progId="Word.Document.12">
                  <p:embed/>
                  <p:pic>
                    <p:nvPicPr>
                      <p:cNvPr id="0" name=""/>
                      <p:cNvPicPr/>
                      <p:nvPr/>
                    </p:nvPicPr>
                    <p:blipFill>
                      <a:blip r:embed="rId14"/>
                      <a:stretch>
                        <a:fillRect/>
                      </a:stretch>
                    </p:blipFill>
                    <p:spPr>
                      <a:xfrm>
                        <a:off x="-1477669" y="4007196"/>
                        <a:ext cx="14563397" cy="471777"/>
                      </a:xfrm>
                      <a:prstGeom prst="rect">
                        <a:avLst/>
                      </a:prstGeom>
                    </p:spPr>
                  </p:pic>
                </p:oleObj>
              </mc:Fallback>
            </mc:AlternateContent>
          </a:graphicData>
        </a:graphic>
      </p:graphicFrame>
      <p:sp>
        <p:nvSpPr>
          <p:cNvPr id="10" name="TextBox 9"/>
          <p:cNvSpPr txBox="1"/>
          <p:nvPr/>
        </p:nvSpPr>
        <p:spPr>
          <a:xfrm>
            <a:off x="1355325" y="1114868"/>
            <a:ext cx="2333955" cy="369332"/>
          </a:xfrm>
          <a:prstGeom prst="rect">
            <a:avLst/>
          </a:prstGeom>
          <a:noFill/>
        </p:spPr>
        <p:txBody>
          <a:bodyPr wrap="none" rtlCol="0">
            <a:spAutoFit/>
          </a:bodyPr>
          <a:lstStyle/>
          <a:p>
            <a:r>
              <a:rPr lang="en-US" dirty="0" smtClean="0"/>
              <a:t>LAMP2 Protein Pattern</a:t>
            </a:r>
            <a:endParaRPr lang="en-US" dirty="0"/>
          </a:p>
        </p:txBody>
      </p:sp>
      <p:sp>
        <p:nvSpPr>
          <p:cNvPr id="21" name="TextBox 20"/>
          <p:cNvSpPr txBox="1"/>
          <p:nvPr/>
        </p:nvSpPr>
        <p:spPr>
          <a:xfrm>
            <a:off x="4730176" y="1002077"/>
            <a:ext cx="2239954" cy="646331"/>
          </a:xfrm>
          <a:prstGeom prst="rect">
            <a:avLst/>
          </a:prstGeom>
          <a:noFill/>
        </p:spPr>
        <p:txBody>
          <a:bodyPr wrap="none" rtlCol="0">
            <a:spAutoFit/>
          </a:bodyPr>
          <a:lstStyle/>
          <a:p>
            <a:pPr algn="ctr"/>
            <a:r>
              <a:rPr lang="en-US" dirty="0" smtClean="0"/>
              <a:t>Full covariance matrix </a:t>
            </a:r>
          </a:p>
          <a:p>
            <a:pPr algn="ctr"/>
            <a:r>
              <a:rPr lang="en-US" dirty="0" smtClean="0"/>
              <a:t>Gaussian fit</a:t>
            </a:r>
            <a:endParaRPr lang="en-US" dirty="0"/>
          </a:p>
        </p:txBody>
      </p:sp>
      <p:sp>
        <p:nvSpPr>
          <p:cNvPr id="22" name="TextBox 21"/>
          <p:cNvSpPr txBox="1"/>
          <p:nvPr/>
        </p:nvSpPr>
        <p:spPr>
          <a:xfrm>
            <a:off x="8121033" y="1002397"/>
            <a:ext cx="2764737" cy="646331"/>
          </a:xfrm>
          <a:prstGeom prst="rect">
            <a:avLst/>
          </a:prstGeom>
          <a:noFill/>
        </p:spPr>
        <p:txBody>
          <a:bodyPr wrap="none" rtlCol="0">
            <a:spAutoFit/>
          </a:bodyPr>
          <a:lstStyle/>
          <a:p>
            <a:pPr algn="ctr"/>
            <a:r>
              <a:rPr lang="en-US" dirty="0" smtClean="0"/>
              <a:t>Spherical covariance matrix </a:t>
            </a:r>
          </a:p>
          <a:p>
            <a:pPr algn="ctr"/>
            <a:r>
              <a:rPr lang="en-US" dirty="0" smtClean="0"/>
              <a:t>Gaussian fit</a:t>
            </a:r>
            <a:endParaRPr lang="en-US" dirty="0"/>
          </a:p>
        </p:txBody>
      </p:sp>
    </p:spTree>
    <p:extLst>
      <p:ext uri="{BB962C8B-B14F-4D97-AF65-F5344CB8AC3E}">
        <p14:creationId xmlns:p14="http://schemas.microsoft.com/office/powerpoint/2010/main" val="84353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36952" y="966686"/>
            <a:ext cx="6818330" cy="5936172"/>
            <a:chOff x="-212259" y="-24880"/>
            <a:chExt cx="12427861" cy="6919207"/>
          </a:xfrm>
        </p:grpSpPr>
        <p:pic>
          <p:nvPicPr>
            <p:cNvPr id="22" name="Picture 21" descr="fig1_e.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59" y="3547502"/>
              <a:ext cx="5619421" cy="3154787"/>
            </a:xfrm>
            <a:prstGeom prst="rect">
              <a:avLst/>
            </a:prstGeom>
          </p:spPr>
        </p:pic>
        <p:pic>
          <p:nvPicPr>
            <p:cNvPr id="21" name="Picture 20" descr="shapespace_2d.tif"/>
            <p:cNvPicPr>
              <a:picLocks noChangeAspect="1"/>
            </p:cNvPicPr>
            <p:nvPr/>
          </p:nvPicPr>
          <p:blipFill rotWithShape="1">
            <a:blip r:embed="rId3">
              <a:extLst>
                <a:ext uri="{28A0092B-C50C-407E-A947-70E740481C1C}">
                  <a14:useLocalDpi xmlns:a14="http://schemas.microsoft.com/office/drawing/2010/main" val="0"/>
                </a:ext>
              </a:extLst>
            </a:blip>
            <a:srcRect t="8347"/>
            <a:stretch/>
          </p:blipFill>
          <p:spPr>
            <a:xfrm>
              <a:off x="5890278" y="3679606"/>
              <a:ext cx="6235543" cy="3214721"/>
            </a:xfrm>
            <a:prstGeom prst="rect">
              <a:avLst/>
            </a:prstGeom>
          </p:spPr>
        </p:pic>
        <p:sp>
          <p:nvSpPr>
            <p:cNvPr id="26" name="TextBox 25"/>
            <p:cNvSpPr txBox="1"/>
            <p:nvPr/>
          </p:nvSpPr>
          <p:spPr>
            <a:xfrm>
              <a:off x="9897800" y="3582496"/>
              <a:ext cx="1462320" cy="828789"/>
            </a:xfrm>
            <a:prstGeom prst="rect">
              <a:avLst/>
            </a:prstGeom>
            <a:solidFill>
              <a:schemeClr val="bg1"/>
            </a:solidFill>
          </p:spPr>
          <p:txBody>
            <a:bodyPr wrap="none" lIns="272135" tIns="136067" rIns="272135" bIns="136067" rtlCol="0">
              <a:spAutoFit/>
            </a:bodyPr>
            <a:lstStyle/>
            <a:p>
              <a:r>
                <a:rPr lang="en-US" sz="3600" b="1" dirty="0"/>
                <a:t>MDS</a:t>
              </a:r>
            </a:p>
          </p:txBody>
        </p:sp>
        <p:grpSp>
          <p:nvGrpSpPr>
            <p:cNvPr id="5" name="Group 4"/>
            <p:cNvGrpSpPr/>
            <p:nvPr/>
          </p:nvGrpSpPr>
          <p:grpSpPr>
            <a:xfrm>
              <a:off x="133882" y="280990"/>
              <a:ext cx="5567124" cy="3549009"/>
              <a:chOff x="13617628" y="4765374"/>
              <a:chExt cx="3013154" cy="3414877"/>
            </a:xfrm>
          </p:grpSpPr>
          <p:pic>
            <p:nvPicPr>
              <p:cNvPr id="6" name="Picture 5" descr="fig1_b.tif"/>
              <p:cNvPicPr>
                <a:picLocks noChangeAspect="1"/>
              </p:cNvPicPr>
              <p:nvPr/>
            </p:nvPicPr>
            <p:blipFill rotWithShape="1">
              <a:blip r:embed="rId4">
                <a:extLst>
                  <a:ext uri="{28A0092B-C50C-407E-A947-70E740481C1C}">
                    <a14:useLocalDpi xmlns:a14="http://schemas.microsoft.com/office/drawing/2010/main" val="0"/>
                  </a:ext>
                </a:extLst>
              </a:blip>
              <a:srcRect l="18620" t="6335" r="70814" b="83254"/>
              <a:stretch/>
            </p:blipFill>
            <p:spPr>
              <a:xfrm>
                <a:off x="13617628" y="5625857"/>
                <a:ext cx="843141" cy="830657"/>
              </a:xfrm>
              <a:prstGeom prst="rect">
                <a:avLst/>
              </a:prstGeom>
            </p:spPr>
          </p:pic>
          <p:pic>
            <p:nvPicPr>
              <p:cNvPr id="7" name="Picture 6" descr="fig1_b.tif"/>
              <p:cNvPicPr>
                <a:picLocks noChangeAspect="1"/>
              </p:cNvPicPr>
              <p:nvPr/>
            </p:nvPicPr>
            <p:blipFill rotWithShape="1">
              <a:blip r:embed="rId4">
                <a:extLst>
                  <a:ext uri="{28A0092B-C50C-407E-A947-70E740481C1C}">
                    <a14:useLocalDpi xmlns:a14="http://schemas.microsoft.com/office/drawing/2010/main" val="0"/>
                  </a:ext>
                </a:extLst>
              </a:blip>
              <a:srcRect l="68340" t="7764" r="18593" b="84471"/>
              <a:stretch/>
            </p:blipFill>
            <p:spPr>
              <a:xfrm>
                <a:off x="15588055" y="5507417"/>
                <a:ext cx="1042727" cy="619585"/>
              </a:xfrm>
              <a:prstGeom prst="rect">
                <a:avLst/>
              </a:prstGeom>
            </p:spPr>
          </p:pic>
          <p:pic>
            <p:nvPicPr>
              <p:cNvPr id="8" name="Picture 7" descr="fig1_b.tif"/>
              <p:cNvPicPr>
                <a:picLocks noChangeAspect="1"/>
              </p:cNvPicPr>
              <p:nvPr/>
            </p:nvPicPr>
            <p:blipFill rotWithShape="1">
              <a:blip r:embed="rId4">
                <a:extLst>
                  <a:ext uri="{28A0092B-C50C-407E-A947-70E740481C1C}">
                    <a14:useLocalDpi xmlns:a14="http://schemas.microsoft.com/office/drawing/2010/main" val="0"/>
                  </a:ext>
                </a:extLst>
              </a:blip>
              <a:srcRect l="31575" t="5027" r="56621" b="83254"/>
              <a:stretch/>
            </p:blipFill>
            <p:spPr>
              <a:xfrm>
                <a:off x="14954071" y="4765374"/>
                <a:ext cx="941869" cy="935058"/>
              </a:xfrm>
              <a:prstGeom prst="rect">
                <a:avLst/>
              </a:prstGeom>
            </p:spPr>
          </p:pic>
          <p:pic>
            <p:nvPicPr>
              <p:cNvPr id="9" name="Picture 8" descr="fig1_b.tif"/>
              <p:cNvPicPr>
                <a:picLocks noChangeAspect="1"/>
              </p:cNvPicPr>
              <p:nvPr/>
            </p:nvPicPr>
            <p:blipFill rotWithShape="1">
              <a:blip r:embed="rId4">
                <a:extLst>
                  <a:ext uri="{28A0092B-C50C-407E-A947-70E740481C1C}">
                    <a14:useLocalDpi xmlns:a14="http://schemas.microsoft.com/office/drawing/2010/main" val="0"/>
                  </a:ext>
                </a:extLst>
              </a:blip>
              <a:srcRect l="56122" t="7018" r="30936" b="83254"/>
              <a:stretch/>
            </p:blipFill>
            <p:spPr>
              <a:xfrm>
                <a:off x="14864620" y="6723979"/>
                <a:ext cx="1032652" cy="776189"/>
              </a:xfrm>
              <a:prstGeom prst="rect">
                <a:avLst/>
              </a:prstGeom>
            </p:spPr>
          </p:pic>
          <p:cxnSp>
            <p:nvCxnSpPr>
              <p:cNvPr id="10" name="Curved Connector 9"/>
              <p:cNvCxnSpPr>
                <a:stCxn id="6" idx="0"/>
                <a:endCxn id="8" idx="1"/>
              </p:cNvCxnSpPr>
              <p:nvPr/>
            </p:nvCxnSpPr>
            <p:spPr>
              <a:xfrm rot="5400000" flipH="1" flipV="1">
                <a:off x="14300159" y="4971944"/>
                <a:ext cx="392954" cy="914873"/>
              </a:xfrm>
              <a:prstGeom prst="curvedConnector2">
                <a:avLst/>
              </a:prstGeom>
              <a:ln w="381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Curved Connector 10"/>
              <p:cNvCxnSpPr>
                <a:stCxn id="6" idx="3"/>
                <a:endCxn id="9" idx="0"/>
              </p:cNvCxnSpPr>
              <p:nvPr/>
            </p:nvCxnSpPr>
            <p:spPr>
              <a:xfrm>
                <a:off x="14460769" y="6041185"/>
                <a:ext cx="920177" cy="682793"/>
              </a:xfrm>
              <a:prstGeom prst="curvedConnector2">
                <a:avLst/>
              </a:prstGeom>
              <a:ln w="381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10800000">
                <a:off x="14594274" y="5757221"/>
                <a:ext cx="976211" cy="0"/>
              </a:xfrm>
              <a:prstGeom prst="curvedConnector3">
                <a:avLst>
                  <a:gd name="adj1" fmla="val 50000"/>
                </a:avLst>
              </a:prstGeom>
              <a:ln w="381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2"/>
                <a:endCxn id="18" idx="1"/>
              </p:cNvCxnSpPr>
              <p:nvPr/>
            </p:nvCxnSpPr>
            <p:spPr>
              <a:xfrm rot="16200000" flipH="1">
                <a:off x="13690721" y="6804992"/>
                <a:ext cx="1335644" cy="638685"/>
              </a:xfrm>
              <a:prstGeom prst="curvedConnector2">
                <a:avLst/>
              </a:prstGeom>
              <a:ln w="381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4108118" y="4854399"/>
                <a:ext cx="521624" cy="384988"/>
              </a:xfrm>
              <a:prstGeom prst="rect">
                <a:avLst/>
              </a:prstGeom>
              <a:noFill/>
            </p:spPr>
            <p:txBody>
              <a:bodyPr wrap="none" rtlCol="0">
                <a:spAutoFit/>
              </a:bodyPr>
              <a:lstStyle/>
              <a:p>
                <a:r>
                  <a:rPr lang="en-US" sz="2000" dirty="0"/>
                  <a:t>0.85</a:t>
                </a:r>
              </a:p>
            </p:txBody>
          </p:sp>
          <p:sp>
            <p:nvSpPr>
              <p:cNvPr id="15" name="TextBox 14"/>
              <p:cNvSpPr txBox="1"/>
              <p:nvPr/>
            </p:nvSpPr>
            <p:spPr>
              <a:xfrm>
                <a:off x="14917585" y="5711103"/>
                <a:ext cx="521624" cy="384988"/>
              </a:xfrm>
              <a:prstGeom prst="rect">
                <a:avLst/>
              </a:prstGeom>
              <a:noFill/>
            </p:spPr>
            <p:txBody>
              <a:bodyPr wrap="none" rtlCol="0">
                <a:spAutoFit/>
              </a:bodyPr>
              <a:lstStyle/>
              <a:p>
                <a:r>
                  <a:rPr lang="en-US" sz="2000" dirty="0"/>
                  <a:t>0.63</a:t>
                </a:r>
              </a:p>
            </p:txBody>
          </p:sp>
          <p:sp>
            <p:nvSpPr>
              <p:cNvPr id="16" name="TextBox 15"/>
              <p:cNvSpPr txBox="1"/>
              <p:nvPr/>
            </p:nvSpPr>
            <p:spPr>
              <a:xfrm>
                <a:off x="14656773" y="6264018"/>
                <a:ext cx="521624" cy="384988"/>
              </a:xfrm>
              <a:prstGeom prst="rect">
                <a:avLst/>
              </a:prstGeom>
              <a:noFill/>
            </p:spPr>
            <p:txBody>
              <a:bodyPr wrap="none" rtlCol="0">
                <a:spAutoFit/>
              </a:bodyPr>
              <a:lstStyle/>
              <a:p>
                <a:r>
                  <a:rPr lang="en-US" sz="2000" dirty="0"/>
                  <a:t>0.74</a:t>
                </a:r>
              </a:p>
            </p:txBody>
          </p:sp>
          <p:sp>
            <p:nvSpPr>
              <p:cNvPr id="17" name="TextBox 16"/>
              <p:cNvSpPr txBox="1"/>
              <p:nvPr/>
            </p:nvSpPr>
            <p:spPr>
              <a:xfrm>
                <a:off x="14220205" y="7011486"/>
                <a:ext cx="521624" cy="384988"/>
              </a:xfrm>
              <a:prstGeom prst="rect">
                <a:avLst/>
              </a:prstGeom>
              <a:noFill/>
            </p:spPr>
            <p:txBody>
              <a:bodyPr wrap="none" rtlCol="0">
                <a:spAutoFit/>
              </a:bodyPr>
              <a:lstStyle/>
              <a:p>
                <a:r>
                  <a:rPr lang="en-US" sz="2000" dirty="0"/>
                  <a:t>0.90</a:t>
                </a:r>
              </a:p>
            </p:txBody>
          </p:sp>
          <p:pic>
            <p:nvPicPr>
              <p:cNvPr id="18" name="Picture 17" descr="fig1_b.tif"/>
              <p:cNvPicPr>
                <a:picLocks noChangeAspect="1"/>
              </p:cNvPicPr>
              <p:nvPr/>
            </p:nvPicPr>
            <p:blipFill rotWithShape="1">
              <a:blip r:embed="rId4">
                <a:extLst>
                  <a:ext uri="{28A0092B-C50C-407E-A947-70E740481C1C}">
                    <a14:useLocalDpi xmlns:a14="http://schemas.microsoft.com/office/drawing/2010/main" val="0"/>
                  </a:ext>
                </a:extLst>
              </a:blip>
              <a:srcRect l="43209" t="7018" r="43423" b="83254"/>
              <a:stretch/>
            </p:blipFill>
            <p:spPr>
              <a:xfrm>
                <a:off x="14677885" y="7404062"/>
                <a:ext cx="1066696" cy="776189"/>
              </a:xfrm>
              <a:prstGeom prst="rect">
                <a:avLst/>
              </a:prstGeom>
            </p:spPr>
          </p:pic>
        </p:grpSp>
        <p:sp>
          <p:nvSpPr>
            <p:cNvPr id="23" name="Right Arrow 22"/>
            <p:cNvSpPr/>
            <p:nvPr/>
          </p:nvSpPr>
          <p:spPr>
            <a:xfrm>
              <a:off x="4976969" y="1708452"/>
              <a:ext cx="860385" cy="451284"/>
            </a:xfrm>
            <a:prstGeom prst="rightArrow">
              <a:avLst>
                <a:gd name="adj1" fmla="val 24399"/>
                <a:gd name="adj2" fmla="val 67141"/>
              </a:avLst>
            </a:prstGeom>
            <a:solidFill>
              <a:schemeClr val="tx1"/>
            </a:solidFill>
            <a:effectLst/>
          </p:spPr>
          <p:style>
            <a:lnRef idx="1">
              <a:schemeClr val="dk1"/>
            </a:lnRef>
            <a:fillRef idx="3">
              <a:schemeClr val="dk1"/>
            </a:fillRef>
            <a:effectRef idx="2">
              <a:schemeClr val="dk1"/>
            </a:effectRef>
            <a:fontRef idx="minor">
              <a:schemeClr val="lt1"/>
            </a:fontRef>
          </p:style>
          <p:txBody>
            <a:bodyPr lIns="272135" tIns="136067" rIns="272135" bIns="136067" rtlCol="0" anchor="ctr"/>
            <a:lstStyle/>
            <a:p>
              <a:pPr algn="ctr"/>
              <a:endParaRPr lang="en-US"/>
            </a:p>
          </p:txBody>
        </p:sp>
        <p:pic>
          <p:nvPicPr>
            <p:cNvPr id="19" name="Picture 18" descr="fig1_b.tif"/>
            <p:cNvPicPr>
              <a:picLocks noChangeAspect="1"/>
            </p:cNvPicPr>
            <p:nvPr/>
          </p:nvPicPr>
          <p:blipFill rotWithShape="1">
            <a:blip r:embed="rId5">
              <a:extLst>
                <a:ext uri="{28A0092B-C50C-407E-A947-70E740481C1C}">
                  <a14:useLocalDpi xmlns:a14="http://schemas.microsoft.com/office/drawing/2010/main" val="0"/>
                </a:ext>
              </a:extLst>
            </a:blip>
            <a:srcRect l="7415" t="7723" r="7261" b="8460"/>
            <a:stretch/>
          </p:blipFill>
          <p:spPr>
            <a:xfrm>
              <a:off x="5949838" y="281575"/>
              <a:ext cx="6265764" cy="3455496"/>
            </a:xfrm>
            <a:prstGeom prst="rect">
              <a:avLst/>
            </a:prstGeom>
          </p:spPr>
        </p:pic>
        <p:sp>
          <p:nvSpPr>
            <p:cNvPr id="24" name="Right Arrow 23"/>
            <p:cNvSpPr/>
            <p:nvPr/>
          </p:nvSpPr>
          <p:spPr>
            <a:xfrm rot="10800000">
              <a:off x="4864440" y="4869207"/>
              <a:ext cx="860385" cy="451284"/>
            </a:xfrm>
            <a:prstGeom prst="rightArrow">
              <a:avLst>
                <a:gd name="adj1" fmla="val 24399"/>
                <a:gd name="adj2" fmla="val 67141"/>
              </a:avLst>
            </a:prstGeom>
            <a:solidFill>
              <a:schemeClr val="tx1"/>
            </a:solidFill>
            <a:effectLst/>
          </p:spPr>
          <p:style>
            <a:lnRef idx="1">
              <a:schemeClr val="dk1"/>
            </a:lnRef>
            <a:fillRef idx="3">
              <a:schemeClr val="dk1"/>
            </a:fillRef>
            <a:effectRef idx="2">
              <a:schemeClr val="dk1"/>
            </a:effectRef>
            <a:fontRef idx="minor">
              <a:schemeClr val="lt1"/>
            </a:fontRef>
          </p:style>
          <p:txBody>
            <a:bodyPr lIns="272135" tIns="136067" rIns="272135" bIns="136067" rtlCol="0" anchor="ctr"/>
            <a:lstStyle/>
            <a:p>
              <a:pPr algn="ctr"/>
              <a:endParaRPr lang="en-US"/>
            </a:p>
          </p:txBody>
        </p:sp>
        <p:sp>
          <p:nvSpPr>
            <p:cNvPr id="25" name="Right Arrow 24"/>
            <p:cNvSpPr/>
            <p:nvPr/>
          </p:nvSpPr>
          <p:spPr>
            <a:xfrm rot="5400000">
              <a:off x="9254676" y="3450420"/>
              <a:ext cx="483966" cy="802282"/>
            </a:xfrm>
            <a:prstGeom prst="rightArrow">
              <a:avLst>
                <a:gd name="adj1" fmla="val 24399"/>
                <a:gd name="adj2" fmla="val 67141"/>
              </a:avLst>
            </a:prstGeom>
            <a:solidFill>
              <a:schemeClr val="tx1"/>
            </a:solidFill>
            <a:effectLst/>
          </p:spPr>
          <p:style>
            <a:lnRef idx="1">
              <a:schemeClr val="dk1"/>
            </a:lnRef>
            <a:fillRef idx="3">
              <a:schemeClr val="dk1"/>
            </a:fillRef>
            <a:effectRef idx="2">
              <a:schemeClr val="dk1"/>
            </a:effectRef>
            <a:fontRef idx="minor">
              <a:schemeClr val="lt1"/>
            </a:fontRef>
          </p:style>
          <p:txBody>
            <a:bodyPr lIns="272135" tIns="136067" rIns="272135" bIns="136067" rtlCol="0" anchor="ctr"/>
            <a:lstStyle/>
            <a:p>
              <a:pPr algn="ctr"/>
              <a:endParaRPr lang="en-US"/>
            </a:p>
          </p:txBody>
        </p:sp>
        <p:sp>
          <p:nvSpPr>
            <p:cNvPr id="28" name="TextBox 27"/>
            <p:cNvSpPr txBox="1"/>
            <p:nvPr/>
          </p:nvSpPr>
          <p:spPr>
            <a:xfrm>
              <a:off x="0" y="1"/>
              <a:ext cx="1167715" cy="644123"/>
            </a:xfrm>
            <a:prstGeom prst="rect">
              <a:avLst/>
            </a:prstGeom>
            <a:noFill/>
          </p:spPr>
          <p:txBody>
            <a:bodyPr wrap="none" lIns="272135" tIns="136067" rIns="272135" bIns="136067" rtlCol="0">
              <a:spAutoFit/>
            </a:bodyPr>
            <a:lstStyle/>
            <a:p>
              <a:r>
                <a:rPr lang="en-US" sz="2400" dirty="0"/>
                <a:t>a.</a:t>
              </a:r>
            </a:p>
          </p:txBody>
        </p:sp>
        <p:sp>
          <p:nvSpPr>
            <p:cNvPr id="29" name="TextBox 28"/>
            <p:cNvSpPr txBox="1"/>
            <p:nvPr/>
          </p:nvSpPr>
          <p:spPr>
            <a:xfrm>
              <a:off x="5145080" y="-24880"/>
              <a:ext cx="1189235" cy="644123"/>
            </a:xfrm>
            <a:prstGeom prst="rect">
              <a:avLst/>
            </a:prstGeom>
            <a:noFill/>
          </p:spPr>
          <p:txBody>
            <a:bodyPr wrap="none" lIns="272135" tIns="136067" rIns="272135" bIns="136067" rtlCol="0">
              <a:spAutoFit/>
            </a:bodyPr>
            <a:lstStyle/>
            <a:p>
              <a:r>
                <a:rPr lang="en-US" sz="2400" dirty="0"/>
                <a:t>b.</a:t>
              </a:r>
            </a:p>
          </p:txBody>
        </p:sp>
        <p:sp>
          <p:nvSpPr>
            <p:cNvPr id="30" name="TextBox 29"/>
            <p:cNvSpPr txBox="1"/>
            <p:nvPr/>
          </p:nvSpPr>
          <p:spPr>
            <a:xfrm>
              <a:off x="5145906" y="3609578"/>
              <a:ext cx="1141664" cy="644123"/>
            </a:xfrm>
            <a:prstGeom prst="rect">
              <a:avLst/>
            </a:prstGeom>
            <a:noFill/>
          </p:spPr>
          <p:txBody>
            <a:bodyPr wrap="none" lIns="272135" tIns="136067" rIns="272135" bIns="136067" rtlCol="0">
              <a:spAutoFit/>
            </a:bodyPr>
            <a:lstStyle/>
            <a:p>
              <a:r>
                <a:rPr lang="en-US" sz="2400" dirty="0"/>
                <a:t>c.</a:t>
              </a:r>
            </a:p>
          </p:txBody>
        </p:sp>
        <p:sp>
          <p:nvSpPr>
            <p:cNvPr id="31" name="TextBox 30"/>
            <p:cNvSpPr txBox="1"/>
            <p:nvPr/>
          </p:nvSpPr>
          <p:spPr>
            <a:xfrm>
              <a:off x="-16315" y="3609578"/>
              <a:ext cx="1189235" cy="644123"/>
            </a:xfrm>
            <a:prstGeom prst="rect">
              <a:avLst/>
            </a:prstGeom>
            <a:noFill/>
          </p:spPr>
          <p:txBody>
            <a:bodyPr wrap="none" lIns="272135" tIns="136067" rIns="272135" bIns="136067" rtlCol="0">
              <a:spAutoFit/>
            </a:bodyPr>
            <a:lstStyle/>
            <a:p>
              <a:r>
                <a:rPr lang="en-US" sz="2400" dirty="0"/>
                <a:t>d.</a:t>
              </a:r>
            </a:p>
          </p:txBody>
        </p:sp>
      </p:grpSp>
      <p:sp>
        <p:nvSpPr>
          <p:cNvPr id="3" name="Title 2"/>
          <p:cNvSpPr>
            <a:spLocks noGrp="1"/>
          </p:cNvSpPr>
          <p:nvPr>
            <p:ph type="title"/>
          </p:nvPr>
        </p:nvSpPr>
        <p:spPr>
          <a:xfrm>
            <a:off x="838200" y="87161"/>
            <a:ext cx="10515600" cy="1325563"/>
          </a:xfrm>
        </p:spPr>
        <p:txBody>
          <a:bodyPr/>
          <a:lstStyle/>
          <a:p>
            <a:r>
              <a:rPr lang="en-US" dirty="0" smtClean="0"/>
              <a:t>Shape Space Modeling Pipeline</a:t>
            </a:r>
            <a:endParaRPr lang="en-US" dirty="0"/>
          </a:p>
        </p:txBody>
      </p:sp>
    </p:spTree>
    <p:extLst>
      <p:ext uri="{BB962C8B-B14F-4D97-AF65-F5344CB8AC3E}">
        <p14:creationId xmlns:p14="http://schemas.microsoft.com/office/powerpoint/2010/main" val="199495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p:cNvGraphicFramePr>
            <a:graphicFrameLocks noChangeAspect="1"/>
          </p:cNvGraphicFramePr>
          <p:nvPr>
            <p:extLst>
              <p:ext uri="{D42A27DB-BD31-4B8C-83A1-F6EECF244321}">
                <p14:modId xmlns:p14="http://schemas.microsoft.com/office/powerpoint/2010/main" val="899053154"/>
              </p:ext>
            </p:extLst>
          </p:nvPr>
        </p:nvGraphicFramePr>
        <p:xfrm>
          <a:off x="4866640" y="4169172"/>
          <a:ext cx="11410752" cy="369793"/>
        </p:xfrm>
        <a:graphic>
          <a:graphicData uri="http://schemas.openxmlformats.org/presentationml/2006/ole">
            <mc:AlternateContent xmlns:mc="http://schemas.openxmlformats.org/markup-compatibility/2006">
              <mc:Choice xmlns:v="urn:schemas-microsoft-com:vml" Requires="v">
                <p:oleObj spid="_x0000_s2063" name="Document" r:id="rId5" imgW="5486400" imgH="177800" progId="Word.Document.12">
                  <p:embed/>
                </p:oleObj>
              </mc:Choice>
              <mc:Fallback>
                <p:oleObj name="Document" r:id="rId5" imgW="5486400" imgH="177800" progId="Word.Document.12">
                  <p:embed/>
                  <p:pic>
                    <p:nvPicPr>
                      <p:cNvPr id="0" name=""/>
                      <p:cNvPicPr/>
                      <p:nvPr/>
                    </p:nvPicPr>
                    <p:blipFill>
                      <a:blip r:embed="rId6"/>
                      <a:stretch>
                        <a:fillRect/>
                      </a:stretch>
                    </p:blipFill>
                    <p:spPr>
                      <a:xfrm>
                        <a:off x="4866640" y="4169172"/>
                        <a:ext cx="11410752" cy="369793"/>
                      </a:xfrm>
                      <a:prstGeom prst="rect">
                        <a:avLst/>
                      </a:prstGeom>
                    </p:spPr>
                  </p:pic>
                </p:oleObj>
              </mc:Fallback>
            </mc:AlternateContent>
          </a:graphicData>
        </a:graphic>
      </p:graphicFrame>
      <p:sp>
        <p:nvSpPr>
          <p:cNvPr id="2" name="Title 1"/>
          <p:cNvSpPr>
            <a:spLocks noGrp="1"/>
          </p:cNvSpPr>
          <p:nvPr>
            <p:ph type="title"/>
          </p:nvPr>
        </p:nvSpPr>
        <p:spPr>
          <a:xfrm>
            <a:off x="838200" y="141605"/>
            <a:ext cx="10515600" cy="1325563"/>
          </a:xfrm>
        </p:spPr>
        <p:txBody>
          <a:bodyPr/>
          <a:lstStyle/>
          <a:p>
            <a:r>
              <a:rPr lang="en-US" dirty="0"/>
              <a:t>Image parameterization is </a:t>
            </a:r>
            <a:r>
              <a:rPr lang="en-US" dirty="0" err="1" smtClean="0"/>
              <a:t>lossy</a:t>
            </a:r>
            <a:r>
              <a:rPr lang="en-US" dirty="0" smtClean="0"/>
              <a:t> (contd.)</a:t>
            </a:r>
            <a:endParaRPr lang="en-US" dirty="0"/>
          </a:p>
        </p:txBody>
      </p:sp>
      <p:pic>
        <p:nvPicPr>
          <p:cNvPr id="5" name="Picture 4" descr="Screen Shot 2015-04-19 at 9.07.17 PM.png"/>
          <p:cNvPicPr>
            <a:picLocks noChangeAspect="1"/>
          </p:cNvPicPr>
          <p:nvPr/>
        </p:nvPicPr>
        <p:blipFill rotWithShape="1">
          <a:blip r:embed="rId7">
            <a:extLst>
              <a:ext uri="{28A0092B-C50C-407E-A947-70E740481C1C}">
                <a14:useLocalDpi xmlns:a14="http://schemas.microsoft.com/office/drawing/2010/main" val="0"/>
              </a:ext>
            </a:extLst>
          </a:blip>
          <a:srcRect b="58754"/>
          <a:stretch/>
        </p:blipFill>
        <p:spPr>
          <a:xfrm>
            <a:off x="2110324" y="1747124"/>
            <a:ext cx="7343832" cy="1829196"/>
          </a:xfrm>
          <a:prstGeom prst="rect">
            <a:avLst/>
          </a:prstGeom>
        </p:spPr>
      </p:pic>
      <p:sp>
        <p:nvSpPr>
          <p:cNvPr id="6" name="TextBox 5"/>
          <p:cNvSpPr txBox="1"/>
          <p:nvPr/>
        </p:nvSpPr>
        <p:spPr>
          <a:xfrm>
            <a:off x="1642964" y="6255822"/>
            <a:ext cx="8293516" cy="369332"/>
          </a:xfrm>
          <a:prstGeom prst="rect">
            <a:avLst/>
          </a:prstGeom>
          <a:noFill/>
        </p:spPr>
        <p:txBody>
          <a:bodyPr wrap="square" rtlCol="0">
            <a:spAutoFit/>
          </a:bodyPr>
          <a:lstStyle/>
          <a:p>
            <a:r>
              <a:rPr lang="en-US" dirty="0"/>
              <a:t>Fig 2 from </a:t>
            </a:r>
            <a:r>
              <a:rPr lang="en-US" dirty="0" smtClean="0"/>
              <a:t>T</a:t>
            </a:r>
            <a:r>
              <a:rPr lang="en-US" dirty="0"/>
              <a:t>. </a:t>
            </a:r>
            <a:r>
              <a:rPr lang="en-US" dirty="0" err="1"/>
              <a:t>Peng</a:t>
            </a:r>
            <a:r>
              <a:rPr lang="en-US" dirty="0"/>
              <a:t> </a:t>
            </a:r>
            <a:r>
              <a:rPr lang="en-US" i="1" dirty="0" smtClean="0"/>
              <a:t>et al</a:t>
            </a:r>
            <a:r>
              <a:rPr lang="en-US" dirty="0" smtClean="0"/>
              <a:t>, </a:t>
            </a:r>
            <a:r>
              <a:rPr lang="en-US" dirty="0"/>
              <a:t>“Instance-based generative biological shape </a:t>
            </a:r>
            <a:r>
              <a:rPr lang="en-US" dirty="0" smtClean="0"/>
              <a:t>modeling” 2009</a:t>
            </a:r>
            <a:r>
              <a:rPr lang="en-US" dirty="0"/>
              <a:t>. </a:t>
            </a:r>
          </a:p>
        </p:txBody>
      </p:sp>
      <p:pic>
        <p:nvPicPr>
          <p:cNvPr id="9" name="Picture 8" descr="Screen Shot 2015-04-19 at 9.07.17 PM.png"/>
          <p:cNvPicPr>
            <a:picLocks noChangeAspect="1"/>
          </p:cNvPicPr>
          <p:nvPr/>
        </p:nvPicPr>
        <p:blipFill rotWithShape="1">
          <a:blip r:embed="rId7">
            <a:extLst>
              <a:ext uri="{28A0092B-C50C-407E-A947-70E740481C1C}">
                <a14:useLocalDpi xmlns:a14="http://schemas.microsoft.com/office/drawing/2010/main" val="0"/>
              </a:ext>
            </a:extLst>
          </a:blip>
          <a:srcRect t="49392" b="10517"/>
          <a:stretch/>
        </p:blipFill>
        <p:spPr>
          <a:xfrm>
            <a:off x="2108766" y="4124008"/>
            <a:ext cx="7343832" cy="1778000"/>
          </a:xfrm>
          <a:prstGeom prst="rect">
            <a:avLst/>
          </a:prstGeom>
        </p:spPr>
      </p:pic>
      <p:sp>
        <p:nvSpPr>
          <p:cNvPr id="10" name="TextBox 9"/>
          <p:cNvSpPr txBox="1"/>
          <p:nvPr/>
        </p:nvSpPr>
        <p:spPr>
          <a:xfrm>
            <a:off x="2854960" y="1205558"/>
            <a:ext cx="461509" cy="523220"/>
          </a:xfrm>
          <a:prstGeom prst="rect">
            <a:avLst/>
          </a:prstGeom>
          <a:noFill/>
        </p:spPr>
        <p:txBody>
          <a:bodyPr wrap="none" rtlCol="0">
            <a:spAutoFit/>
          </a:bodyPr>
          <a:lstStyle/>
          <a:p>
            <a:r>
              <a:rPr lang="en-US" sz="2800" dirty="0" smtClean="0"/>
              <a:t>x</a:t>
            </a:r>
            <a:r>
              <a:rPr lang="en-US" sz="2800" baseline="-25000" dirty="0" smtClean="0"/>
              <a:t>1</a:t>
            </a:r>
            <a:r>
              <a:rPr lang="en-US" sz="2800" dirty="0" smtClean="0"/>
              <a:t> </a:t>
            </a:r>
            <a:endParaRPr lang="en-US" sz="2800" dirty="0"/>
          </a:p>
        </p:txBody>
      </p:sp>
      <p:sp>
        <p:nvSpPr>
          <p:cNvPr id="11" name="TextBox 10"/>
          <p:cNvSpPr txBox="1"/>
          <p:nvPr/>
        </p:nvSpPr>
        <p:spPr>
          <a:xfrm>
            <a:off x="4592320" y="1205558"/>
            <a:ext cx="461509" cy="523220"/>
          </a:xfrm>
          <a:prstGeom prst="rect">
            <a:avLst/>
          </a:prstGeom>
          <a:noFill/>
        </p:spPr>
        <p:txBody>
          <a:bodyPr wrap="none" rtlCol="0">
            <a:spAutoFit/>
          </a:bodyPr>
          <a:lstStyle/>
          <a:p>
            <a:r>
              <a:rPr lang="en-US" sz="2800" dirty="0" smtClean="0"/>
              <a:t>x</a:t>
            </a:r>
            <a:r>
              <a:rPr lang="en-US" sz="2800" baseline="-25000" dirty="0"/>
              <a:t>2</a:t>
            </a:r>
            <a:r>
              <a:rPr lang="en-US" sz="2800" dirty="0" smtClean="0"/>
              <a:t> </a:t>
            </a:r>
            <a:endParaRPr lang="en-US" sz="2800" dirty="0"/>
          </a:p>
        </p:txBody>
      </p:sp>
      <p:sp>
        <p:nvSpPr>
          <p:cNvPr id="12" name="TextBox 11"/>
          <p:cNvSpPr txBox="1"/>
          <p:nvPr/>
        </p:nvSpPr>
        <p:spPr>
          <a:xfrm>
            <a:off x="6350000" y="1205558"/>
            <a:ext cx="461509" cy="523220"/>
          </a:xfrm>
          <a:prstGeom prst="rect">
            <a:avLst/>
          </a:prstGeom>
          <a:noFill/>
        </p:spPr>
        <p:txBody>
          <a:bodyPr wrap="none" rtlCol="0">
            <a:spAutoFit/>
          </a:bodyPr>
          <a:lstStyle/>
          <a:p>
            <a:r>
              <a:rPr lang="en-US" sz="2800" dirty="0" smtClean="0"/>
              <a:t>x</a:t>
            </a:r>
            <a:r>
              <a:rPr lang="en-US" sz="2800" baseline="-25000" dirty="0" smtClean="0"/>
              <a:t>3</a:t>
            </a:r>
            <a:r>
              <a:rPr lang="en-US" sz="2800" dirty="0" smtClean="0"/>
              <a:t> </a:t>
            </a:r>
            <a:endParaRPr lang="en-US" sz="2800" dirty="0"/>
          </a:p>
        </p:txBody>
      </p:sp>
      <p:sp>
        <p:nvSpPr>
          <p:cNvPr id="13" name="TextBox 12"/>
          <p:cNvSpPr txBox="1"/>
          <p:nvPr/>
        </p:nvSpPr>
        <p:spPr>
          <a:xfrm>
            <a:off x="8117840" y="1205558"/>
            <a:ext cx="466794" cy="523220"/>
          </a:xfrm>
          <a:prstGeom prst="rect">
            <a:avLst/>
          </a:prstGeom>
          <a:noFill/>
        </p:spPr>
        <p:txBody>
          <a:bodyPr wrap="none" rtlCol="0">
            <a:spAutoFit/>
          </a:bodyPr>
          <a:lstStyle/>
          <a:p>
            <a:r>
              <a:rPr lang="en-US" sz="2800" dirty="0" smtClean="0"/>
              <a:t>x</a:t>
            </a:r>
            <a:r>
              <a:rPr lang="en-US" sz="2800" baseline="-25000" dirty="0"/>
              <a:t>4</a:t>
            </a:r>
            <a:r>
              <a:rPr lang="en-US" sz="2800" dirty="0" smtClean="0"/>
              <a:t> </a:t>
            </a:r>
            <a:endParaRPr lang="en-US" sz="2800" dirty="0"/>
          </a:p>
        </p:txBody>
      </p:sp>
      <p:sp>
        <p:nvSpPr>
          <p:cNvPr id="14" name="TextBox 13"/>
          <p:cNvSpPr txBox="1"/>
          <p:nvPr/>
        </p:nvSpPr>
        <p:spPr>
          <a:xfrm>
            <a:off x="2638712" y="3592116"/>
            <a:ext cx="881421" cy="523220"/>
          </a:xfrm>
          <a:prstGeom prst="rect">
            <a:avLst/>
          </a:prstGeom>
          <a:noFill/>
        </p:spPr>
        <p:txBody>
          <a:bodyPr wrap="none" rtlCol="0">
            <a:spAutoFit/>
          </a:bodyPr>
          <a:lstStyle/>
          <a:p>
            <a:r>
              <a:rPr lang="en-US" sz="2800" dirty="0" smtClean="0"/>
              <a:t>g(p</a:t>
            </a:r>
            <a:r>
              <a:rPr lang="en-US" sz="2800" baseline="-25000" dirty="0" smtClean="0"/>
              <a:t>1</a:t>
            </a:r>
            <a:r>
              <a:rPr lang="en-US" sz="2800" dirty="0" smtClean="0"/>
              <a:t>)</a:t>
            </a:r>
            <a:endParaRPr lang="en-US" sz="2800" dirty="0"/>
          </a:p>
        </p:txBody>
      </p:sp>
      <p:sp>
        <p:nvSpPr>
          <p:cNvPr id="15" name="TextBox 14"/>
          <p:cNvSpPr txBox="1"/>
          <p:nvPr/>
        </p:nvSpPr>
        <p:spPr>
          <a:xfrm>
            <a:off x="4376072" y="3592116"/>
            <a:ext cx="881421" cy="523220"/>
          </a:xfrm>
          <a:prstGeom prst="rect">
            <a:avLst/>
          </a:prstGeom>
          <a:noFill/>
        </p:spPr>
        <p:txBody>
          <a:bodyPr wrap="none" rtlCol="0">
            <a:spAutoFit/>
          </a:bodyPr>
          <a:lstStyle/>
          <a:p>
            <a:r>
              <a:rPr lang="en-US" sz="2800" dirty="0" smtClean="0"/>
              <a:t>g(p</a:t>
            </a:r>
            <a:r>
              <a:rPr lang="en-US" sz="2800" baseline="-25000" dirty="0"/>
              <a:t>2</a:t>
            </a:r>
            <a:r>
              <a:rPr lang="en-US" sz="2800" dirty="0" smtClean="0"/>
              <a:t>)</a:t>
            </a:r>
            <a:endParaRPr lang="en-US" sz="2800" dirty="0"/>
          </a:p>
        </p:txBody>
      </p:sp>
      <p:sp>
        <p:nvSpPr>
          <p:cNvPr id="16" name="TextBox 15"/>
          <p:cNvSpPr txBox="1"/>
          <p:nvPr/>
        </p:nvSpPr>
        <p:spPr>
          <a:xfrm>
            <a:off x="6113432" y="3592116"/>
            <a:ext cx="881421" cy="523220"/>
          </a:xfrm>
          <a:prstGeom prst="rect">
            <a:avLst/>
          </a:prstGeom>
          <a:noFill/>
        </p:spPr>
        <p:txBody>
          <a:bodyPr wrap="none" rtlCol="0">
            <a:spAutoFit/>
          </a:bodyPr>
          <a:lstStyle/>
          <a:p>
            <a:r>
              <a:rPr lang="en-US" sz="2800" dirty="0" smtClean="0"/>
              <a:t>g(p</a:t>
            </a:r>
            <a:r>
              <a:rPr lang="en-US" sz="2800" baseline="-25000" dirty="0" smtClean="0"/>
              <a:t>3</a:t>
            </a:r>
            <a:r>
              <a:rPr lang="en-US" sz="2800" dirty="0" smtClean="0"/>
              <a:t>)</a:t>
            </a:r>
            <a:endParaRPr lang="en-US" sz="2800" dirty="0"/>
          </a:p>
        </p:txBody>
      </p:sp>
      <p:sp>
        <p:nvSpPr>
          <p:cNvPr id="17" name="TextBox 16"/>
          <p:cNvSpPr txBox="1"/>
          <p:nvPr/>
        </p:nvSpPr>
        <p:spPr>
          <a:xfrm>
            <a:off x="7840632" y="3592116"/>
            <a:ext cx="881421" cy="523220"/>
          </a:xfrm>
          <a:prstGeom prst="rect">
            <a:avLst/>
          </a:prstGeom>
          <a:noFill/>
        </p:spPr>
        <p:txBody>
          <a:bodyPr wrap="none" rtlCol="0">
            <a:spAutoFit/>
          </a:bodyPr>
          <a:lstStyle/>
          <a:p>
            <a:r>
              <a:rPr lang="en-US" sz="2800" dirty="0" smtClean="0"/>
              <a:t>g(p</a:t>
            </a:r>
            <a:r>
              <a:rPr lang="en-US" sz="2800" baseline="-25000" dirty="0"/>
              <a:t>4</a:t>
            </a:r>
            <a:r>
              <a:rPr lang="en-US" sz="2800" dirty="0" smtClean="0"/>
              <a:t>)</a:t>
            </a:r>
            <a:endParaRPr lang="en-US" sz="2800" dirty="0"/>
          </a:p>
        </p:txBody>
      </p:sp>
      <p:sp>
        <p:nvSpPr>
          <p:cNvPr id="18" name="TextBox 17"/>
          <p:cNvSpPr txBox="1"/>
          <p:nvPr/>
        </p:nvSpPr>
        <p:spPr>
          <a:xfrm>
            <a:off x="10149840" y="3799840"/>
            <a:ext cx="821484" cy="369332"/>
          </a:xfrm>
          <a:prstGeom prst="rect">
            <a:avLst/>
          </a:prstGeom>
          <a:noFill/>
        </p:spPr>
        <p:txBody>
          <a:bodyPr wrap="none" rtlCol="0">
            <a:spAutoFit/>
          </a:bodyPr>
          <a:lstStyle/>
          <a:p>
            <a:r>
              <a:rPr lang="en-US" dirty="0" smtClean="0"/>
              <a:t>Where</a:t>
            </a:r>
            <a:endParaRPr lang="en-US" dirty="0"/>
          </a:p>
        </p:txBody>
      </p:sp>
    </p:spTree>
    <p:extLst>
      <p:ext uri="{BB962C8B-B14F-4D97-AF65-F5344CB8AC3E}">
        <p14:creationId xmlns:p14="http://schemas.microsoft.com/office/powerpoint/2010/main" val="296864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Scaling</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83126683"/>
              </p:ext>
            </p:extLst>
          </p:nvPr>
        </p:nvGraphicFramePr>
        <p:xfrm>
          <a:off x="-105535" y="1645257"/>
          <a:ext cx="13452285" cy="1580931"/>
        </p:xfrm>
        <a:graphic>
          <a:graphicData uri="http://schemas.openxmlformats.org/presentationml/2006/ole">
            <mc:AlternateContent xmlns:mc="http://schemas.openxmlformats.org/markup-compatibility/2006">
              <mc:Choice xmlns:v="urn:schemas-microsoft-com:vml" Requires="v">
                <p:oleObj spid="_x0000_s8220" name="Document" r:id="rId4" imgW="5943600" imgH="698500" progId="Word.Document.12">
                  <p:embed/>
                </p:oleObj>
              </mc:Choice>
              <mc:Fallback>
                <p:oleObj name="Document" r:id="rId4" imgW="5943600" imgH="698500" progId="Word.Document.12">
                  <p:embed/>
                  <p:pic>
                    <p:nvPicPr>
                      <p:cNvPr id="0" name=""/>
                      <p:cNvPicPr/>
                      <p:nvPr/>
                    </p:nvPicPr>
                    <p:blipFill>
                      <a:blip r:embed="rId5"/>
                      <a:stretch>
                        <a:fillRect/>
                      </a:stretch>
                    </p:blipFill>
                    <p:spPr>
                      <a:xfrm>
                        <a:off x="-105535" y="1645257"/>
                        <a:ext cx="13452285" cy="1580931"/>
                      </a:xfrm>
                      <a:prstGeom prst="rect">
                        <a:avLst/>
                      </a:prstGeom>
                    </p:spPr>
                  </p:pic>
                </p:oleObj>
              </mc:Fallback>
            </mc:AlternateContent>
          </a:graphicData>
        </a:graphic>
      </p:graphicFrame>
      <p:sp>
        <p:nvSpPr>
          <p:cNvPr id="5" name="TextBox 4"/>
          <p:cNvSpPr txBox="1"/>
          <p:nvPr/>
        </p:nvSpPr>
        <p:spPr>
          <a:xfrm>
            <a:off x="1488014" y="3895164"/>
            <a:ext cx="184666" cy="369332"/>
          </a:xfrm>
          <a:prstGeom prst="rect">
            <a:avLst/>
          </a:prstGeom>
          <a:noFill/>
        </p:spPr>
        <p:txBody>
          <a:bodyPr wrap="none" rtlCol="0">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687165269"/>
              </p:ext>
            </p:extLst>
          </p:nvPr>
        </p:nvGraphicFramePr>
        <p:xfrm>
          <a:off x="-4767678" y="5128473"/>
          <a:ext cx="13326498" cy="493574"/>
        </p:xfrm>
        <a:graphic>
          <a:graphicData uri="http://schemas.openxmlformats.org/presentationml/2006/ole">
            <mc:AlternateContent xmlns:mc="http://schemas.openxmlformats.org/markup-compatibility/2006">
              <mc:Choice xmlns:v="urn:schemas-microsoft-com:vml" Requires="v">
                <p:oleObj spid="_x0000_s8221" name="Document" r:id="rId7" imgW="5486400" imgH="203200" progId="Word.Document.12">
                  <p:embed/>
                </p:oleObj>
              </mc:Choice>
              <mc:Fallback>
                <p:oleObj name="Document" r:id="rId7" imgW="5486400" imgH="203200" progId="Word.Document.12">
                  <p:embed/>
                  <p:pic>
                    <p:nvPicPr>
                      <p:cNvPr id="0" name=""/>
                      <p:cNvPicPr/>
                      <p:nvPr/>
                    </p:nvPicPr>
                    <p:blipFill>
                      <a:blip r:embed="rId8"/>
                      <a:stretch>
                        <a:fillRect/>
                      </a:stretch>
                    </p:blipFill>
                    <p:spPr>
                      <a:xfrm>
                        <a:off x="-4767678" y="5128473"/>
                        <a:ext cx="13326498" cy="49357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04254473"/>
              </p:ext>
            </p:extLst>
          </p:nvPr>
        </p:nvGraphicFramePr>
        <p:xfrm>
          <a:off x="-4653945" y="4315676"/>
          <a:ext cx="13326490" cy="431877"/>
        </p:xfrm>
        <a:graphic>
          <a:graphicData uri="http://schemas.openxmlformats.org/presentationml/2006/ole">
            <mc:AlternateContent xmlns:mc="http://schemas.openxmlformats.org/markup-compatibility/2006">
              <mc:Choice xmlns:v="urn:schemas-microsoft-com:vml" Requires="v">
                <p:oleObj spid="_x0000_s8222" name="Document" r:id="rId10" imgW="5486400" imgH="177800" progId="Word.Document.12">
                  <p:embed/>
                </p:oleObj>
              </mc:Choice>
              <mc:Fallback>
                <p:oleObj name="Document" r:id="rId10" imgW="5486400" imgH="177800" progId="Word.Document.12">
                  <p:embed/>
                  <p:pic>
                    <p:nvPicPr>
                      <p:cNvPr id="0" name=""/>
                      <p:cNvPicPr/>
                      <p:nvPr/>
                    </p:nvPicPr>
                    <p:blipFill>
                      <a:blip r:embed="rId11"/>
                      <a:stretch>
                        <a:fillRect/>
                      </a:stretch>
                    </p:blipFill>
                    <p:spPr>
                      <a:xfrm>
                        <a:off x="-4653945" y="4315676"/>
                        <a:ext cx="13326490" cy="43187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03029990"/>
              </p:ext>
            </p:extLst>
          </p:nvPr>
        </p:nvGraphicFramePr>
        <p:xfrm>
          <a:off x="-4653953" y="3578385"/>
          <a:ext cx="13326498" cy="493574"/>
        </p:xfrm>
        <a:graphic>
          <a:graphicData uri="http://schemas.openxmlformats.org/presentationml/2006/ole">
            <mc:AlternateContent xmlns:mc="http://schemas.openxmlformats.org/markup-compatibility/2006">
              <mc:Choice xmlns:v="urn:schemas-microsoft-com:vml" Requires="v">
                <p:oleObj spid="_x0000_s8223" name="Document" r:id="rId13" imgW="5486400" imgH="203200" progId="Word.Document.12">
                  <p:embed/>
                </p:oleObj>
              </mc:Choice>
              <mc:Fallback>
                <p:oleObj name="Document" r:id="rId13" imgW="5486400" imgH="203200" progId="Word.Document.12">
                  <p:embed/>
                  <p:pic>
                    <p:nvPicPr>
                      <p:cNvPr id="0" name=""/>
                      <p:cNvPicPr/>
                      <p:nvPr/>
                    </p:nvPicPr>
                    <p:blipFill>
                      <a:blip r:embed="rId14"/>
                      <a:stretch>
                        <a:fillRect/>
                      </a:stretch>
                    </p:blipFill>
                    <p:spPr>
                      <a:xfrm>
                        <a:off x="-4653953" y="3578385"/>
                        <a:ext cx="13326498" cy="493574"/>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88180511"/>
              </p:ext>
            </p:extLst>
          </p:nvPr>
        </p:nvGraphicFramePr>
        <p:xfrm>
          <a:off x="-4767674" y="5970124"/>
          <a:ext cx="13326498" cy="493574"/>
        </p:xfrm>
        <a:graphic>
          <a:graphicData uri="http://schemas.openxmlformats.org/presentationml/2006/ole">
            <mc:AlternateContent xmlns:mc="http://schemas.openxmlformats.org/markup-compatibility/2006">
              <mc:Choice xmlns:v="urn:schemas-microsoft-com:vml" Requires="v">
                <p:oleObj spid="_x0000_s8224" name="Document" r:id="rId16" imgW="5486400" imgH="203200" progId="Word.Document.12">
                  <p:embed/>
                </p:oleObj>
              </mc:Choice>
              <mc:Fallback>
                <p:oleObj name="Document" r:id="rId16" imgW="5486400" imgH="203200" progId="Word.Document.12">
                  <p:embed/>
                  <p:pic>
                    <p:nvPicPr>
                      <p:cNvPr id="0" name=""/>
                      <p:cNvPicPr/>
                      <p:nvPr/>
                    </p:nvPicPr>
                    <p:blipFill>
                      <a:blip r:embed="rId17"/>
                      <a:stretch>
                        <a:fillRect/>
                      </a:stretch>
                    </p:blipFill>
                    <p:spPr>
                      <a:xfrm>
                        <a:off x="-4767674" y="5970124"/>
                        <a:ext cx="13326498" cy="493574"/>
                      </a:xfrm>
                      <a:prstGeom prst="rect">
                        <a:avLst/>
                      </a:prstGeom>
                    </p:spPr>
                  </p:pic>
                </p:oleObj>
              </mc:Fallback>
            </mc:AlternateContent>
          </a:graphicData>
        </a:graphic>
      </p:graphicFrame>
      <p:sp>
        <p:nvSpPr>
          <p:cNvPr id="11" name="TextBox 10"/>
          <p:cNvSpPr txBox="1"/>
          <p:nvPr/>
        </p:nvSpPr>
        <p:spPr>
          <a:xfrm>
            <a:off x="2946177" y="3577224"/>
            <a:ext cx="5315578" cy="461665"/>
          </a:xfrm>
          <a:prstGeom prst="rect">
            <a:avLst/>
          </a:prstGeom>
          <a:noFill/>
        </p:spPr>
        <p:txBody>
          <a:bodyPr wrap="none" rtlCol="0">
            <a:spAutoFit/>
          </a:bodyPr>
          <a:lstStyle/>
          <a:p>
            <a:r>
              <a:rPr lang="en-US" sz="2400" dirty="0" smtClean="0"/>
              <a:t> = measured distance between shapes </a:t>
            </a:r>
            <a:r>
              <a:rPr lang="en-US" sz="2400" dirty="0" err="1" smtClean="0"/>
              <a:t>i</a:t>
            </a:r>
            <a:r>
              <a:rPr lang="en-US" sz="2400" dirty="0" smtClean="0"/>
              <a:t>, j</a:t>
            </a:r>
            <a:endParaRPr lang="en-US" sz="2400" dirty="0"/>
          </a:p>
        </p:txBody>
      </p:sp>
      <p:sp>
        <p:nvSpPr>
          <p:cNvPr id="12" name="TextBox 11"/>
          <p:cNvSpPr txBox="1"/>
          <p:nvPr/>
        </p:nvSpPr>
        <p:spPr>
          <a:xfrm>
            <a:off x="2993566" y="4361851"/>
            <a:ext cx="4862479" cy="461665"/>
          </a:xfrm>
          <a:prstGeom prst="rect">
            <a:avLst/>
          </a:prstGeom>
          <a:noFill/>
        </p:spPr>
        <p:txBody>
          <a:bodyPr wrap="none" rtlCol="0">
            <a:spAutoFit/>
          </a:bodyPr>
          <a:lstStyle/>
          <a:p>
            <a:r>
              <a:rPr lang="en-US" sz="2400" dirty="0" smtClean="0"/>
              <a:t>= Euclidian </a:t>
            </a:r>
            <a:r>
              <a:rPr lang="en-US" sz="2400" dirty="0" err="1" smtClean="0"/>
              <a:t>embeddings</a:t>
            </a:r>
            <a:r>
              <a:rPr lang="en-US" sz="2400" dirty="0" smtClean="0"/>
              <a:t> for all shapes</a:t>
            </a:r>
            <a:endParaRPr lang="en-US" sz="2400" dirty="0"/>
          </a:p>
        </p:txBody>
      </p:sp>
      <p:sp>
        <p:nvSpPr>
          <p:cNvPr id="13" name="TextBox 12"/>
          <p:cNvSpPr txBox="1"/>
          <p:nvPr/>
        </p:nvSpPr>
        <p:spPr>
          <a:xfrm>
            <a:off x="2946177" y="5231154"/>
            <a:ext cx="8739141" cy="461665"/>
          </a:xfrm>
          <a:prstGeom prst="rect">
            <a:avLst/>
          </a:prstGeom>
          <a:noFill/>
        </p:spPr>
        <p:txBody>
          <a:bodyPr wrap="none" rtlCol="0">
            <a:spAutoFit/>
          </a:bodyPr>
          <a:lstStyle/>
          <a:p>
            <a:r>
              <a:rPr lang="en-US" sz="2400" dirty="0" smtClean="0"/>
              <a:t> = Euclidean distance between embedding coordinates for shapes </a:t>
            </a:r>
            <a:r>
              <a:rPr lang="en-US" sz="2400" dirty="0" err="1" smtClean="0"/>
              <a:t>i</a:t>
            </a:r>
            <a:r>
              <a:rPr lang="en-US" sz="2400" dirty="0" smtClean="0"/>
              <a:t>, j</a:t>
            </a:r>
            <a:endParaRPr lang="en-US" sz="2400" dirty="0"/>
          </a:p>
        </p:txBody>
      </p:sp>
      <p:sp>
        <p:nvSpPr>
          <p:cNvPr id="14" name="TextBox 13"/>
          <p:cNvSpPr txBox="1"/>
          <p:nvPr/>
        </p:nvSpPr>
        <p:spPr>
          <a:xfrm>
            <a:off x="2993566" y="5983223"/>
            <a:ext cx="4091785" cy="461665"/>
          </a:xfrm>
          <a:prstGeom prst="rect">
            <a:avLst/>
          </a:prstGeom>
          <a:noFill/>
        </p:spPr>
        <p:txBody>
          <a:bodyPr wrap="none" rtlCol="0">
            <a:spAutoFit/>
          </a:bodyPr>
          <a:lstStyle/>
          <a:p>
            <a:r>
              <a:rPr lang="en-US" sz="2400" dirty="0" smtClean="0"/>
              <a:t>= Indicator for if </a:t>
            </a:r>
            <a:r>
              <a:rPr lang="en-US" sz="2400" dirty="0" err="1" smtClean="0"/>
              <a:t>D</a:t>
            </a:r>
            <a:r>
              <a:rPr lang="en-US" sz="2400" baseline="-25000" dirty="0" err="1" smtClean="0"/>
              <a:t>i,j</a:t>
            </a:r>
            <a:r>
              <a:rPr lang="en-US" sz="2400" dirty="0" smtClean="0"/>
              <a:t> is observed</a:t>
            </a:r>
            <a:endParaRPr lang="en-US" sz="2400" dirty="0"/>
          </a:p>
        </p:txBody>
      </p:sp>
    </p:spTree>
    <p:extLst>
      <p:ext uri="{BB962C8B-B14F-4D97-AF65-F5344CB8AC3E}">
        <p14:creationId xmlns:p14="http://schemas.microsoft.com/office/powerpoint/2010/main" val="2408243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748</TotalTime>
  <Words>1014</Words>
  <Application>Microsoft Office PowerPoint</Application>
  <PresentationFormat>Custom</PresentationFormat>
  <Paragraphs>301</Paragraphs>
  <Slides>21</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Document</vt:lpstr>
      <vt:lpstr>Equation</vt:lpstr>
      <vt:lpstr>Model Selection in  Parameterizing Cell Images and Populations</vt:lpstr>
      <vt:lpstr>PowerPoint Presentation</vt:lpstr>
      <vt:lpstr>CellOrganizer Models Cell Populations</vt:lpstr>
      <vt:lpstr>CellOrganizer Models Cell Populations</vt:lpstr>
      <vt:lpstr>Image To Parameterization</vt:lpstr>
      <vt:lpstr>Image parameterization is lossy</vt:lpstr>
      <vt:lpstr>Shape Space Modeling Pipeline</vt:lpstr>
      <vt:lpstr>Image parameterization is lossy (contd.)</vt:lpstr>
      <vt:lpstr>Multidimensional Scaling</vt:lpstr>
      <vt:lpstr>Shape space dimensionality vs Reconstruction</vt:lpstr>
      <vt:lpstr>Prediction of cell and nuclear dependency</vt:lpstr>
      <vt:lpstr>The “goodness” of a cell parameterization </vt:lpstr>
      <vt:lpstr>Parameters to distribution</vt:lpstr>
      <vt:lpstr>Parameters to distribution</vt:lpstr>
      <vt:lpstr>Distributions of object position</vt:lpstr>
      <vt:lpstr>Possible Models</vt:lpstr>
      <vt:lpstr>PowerPoint Presentation</vt:lpstr>
      <vt:lpstr>Toward Spatial Network Models</vt:lpstr>
      <vt:lpstr>Pattern Modeling contd.</vt:lpstr>
      <vt:lpstr>Big Picture…</vt:lpstr>
      <vt:lpstr>Master Modeling function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Error In Modeling Cell Shapes and Distributions</dc:title>
  <dc:creator>Microsoft Office User</dc:creator>
  <cp:lastModifiedBy>Deb Nigra</cp:lastModifiedBy>
  <cp:revision>44</cp:revision>
  <dcterms:created xsi:type="dcterms:W3CDTF">2015-04-17T18:49:14Z</dcterms:created>
  <dcterms:modified xsi:type="dcterms:W3CDTF">2015-04-21T13:35:14Z</dcterms:modified>
</cp:coreProperties>
</file>