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560" r:id="rId2"/>
    <p:sldId id="512" r:id="rId3"/>
    <p:sldId id="580" r:id="rId4"/>
    <p:sldId id="511" r:id="rId5"/>
    <p:sldId id="581" r:id="rId6"/>
    <p:sldId id="582" r:id="rId7"/>
    <p:sldId id="522" r:id="rId8"/>
    <p:sldId id="572" r:id="rId9"/>
    <p:sldId id="530" r:id="rId10"/>
    <p:sldId id="558" r:id="rId11"/>
    <p:sldId id="534" r:id="rId12"/>
    <p:sldId id="536" r:id="rId13"/>
    <p:sldId id="540" r:id="rId14"/>
    <p:sldId id="577" r:id="rId15"/>
    <p:sldId id="552" r:id="rId16"/>
    <p:sldId id="548" r:id="rId17"/>
    <p:sldId id="5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FABF"/>
    <a:srgbClr val="DCFCB6"/>
    <a:srgbClr val="E3FF7A"/>
    <a:srgbClr val="66CCFF"/>
    <a:srgbClr val="3399FF"/>
    <a:srgbClr val="0000CC"/>
    <a:srgbClr val="FF9933"/>
    <a:srgbClr val="CCE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337" autoAdjust="0"/>
  </p:normalViewPr>
  <p:slideViewPr>
    <p:cSldViewPr>
      <p:cViewPr varScale="1">
        <p:scale>
          <a:sx n="68" d="100"/>
          <a:sy n="68" d="100"/>
        </p:scale>
        <p:origin x="9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9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BF28E-1DC5-493E-9B46-79B86135560A}" type="datetimeFigureOut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16C8D-BA9E-4FF3-A7D5-80477BC9AD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1A78D50-4BEB-4C06-9755-8F2C6319140E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9FE4-5767-401E-98D5-BC8F0916BD34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AFED-84B2-4F8B-8047-2E01E30DF934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087C-AB0C-4B6F-A33A-B6583009E424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E3772-D4DD-43C2-938C-F42708D9BF47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389E-E9BA-4B35-8528-3E09B525F66C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1DE1E2-9964-40EC-871B-69539C4F866C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6AE4430-6651-42DC-ADC7-E85E670AC091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511A-F940-4BB4-B16F-492FBE87C3FF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8109A-B67A-43B8-A30F-C98F033E101A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7886-9606-4364-9C2B-543044EE80A6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3BD5714-F41A-4321-930E-8F7A859B2B12}" type="datetime1">
              <a:rPr lang="en-US" smtClean="0"/>
              <a:pPr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E0F737F-B3DD-4E76-B937-76134DC214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tiff"/><Relationship Id="rId7" Type="http://schemas.openxmlformats.org/officeDocument/2006/relationships/image" Target="../media/image33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69813" y="1981200"/>
            <a:ext cx="2438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Co-Leaders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1041224"/>
            <a:ext cx="7582204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21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327274" y="6471219"/>
            <a:ext cx="747712" cy="365760"/>
          </a:xfrm>
        </p:spPr>
        <p:txBody>
          <a:bodyPr/>
          <a:lstStyle/>
          <a:p>
            <a:fld id="{4E0F737F-B3DD-4E76-B937-76134DC214F4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074" y="2819400"/>
            <a:ext cx="2016526" cy="201652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74" y="5856137"/>
            <a:ext cx="2016526" cy="4998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84" y="2820437"/>
            <a:ext cx="2015489" cy="201548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856137"/>
            <a:ext cx="2015489" cy="6150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30" y="2820437"/>
            <a:ext cx="2015489" cy="201548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t="22718" b="22932"/>
          <a:stretch/>
        </p:blipFill>
        <p:spPr>
          <a:xfrm>
            <a:off x="3547111" y="5856137"/>
            <a:ext cx="2015489" cy="3955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0984" y="4896074"/>
            <a:ext cx="2015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Joseph C Ayoob, PhD</a:t>
            </a:r>
            <a:br>
              <a:rPr lang="en-US" sz="1200" dirty="0"/>
            </a:br>
            <a:r>
              <a:rPr lang="en-US" sz="1200" dirty="0"/>
              <a:t>Associate Professor</a:t>
            </a:r>
          </a:p>
          <a:p>
            <a:r>
              <a:rPr lang="en-US" sz="1200" dirty="0"/>
              <a:t>Comp &amp; Systems Biology </a:t>
            </a:r>
          </a:p>
          <a:p>
            <a:r>
              <a:rPr lang="en-US" sz="1200" dirty="0"/>
              <a:t>School of Medicine, Pitt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7030" y="4905285"/>
            <a:ext cx="2005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Phillip Compeau, PhD</a:t>
            </a:r>
            <a:br>
              <a:rPr lang="en-US" sz="1200" dirty="0"/>
            </a:br>
            <a:r>
              <a:rPr lang="en-US" sz="1200" dirty="0"/>
              <a:t>Assistant Professor</a:t>
            </a:r>
          </a:p>
          <a:p>
            <a:r>
              <a:rPr lang="en-US" sz="1200" dirty="0"/>
              <a:t>Computational Biology</a:t>
            </a:r>
          </a:p>
          <a:p>
            <a:r>
              <a:rPr lang="en-US" sz="1200" dirty="0"/>
              <a:t>Carnegie Mellon University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13074" y="4960203"/>
            <a:ext cx="2386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Alexander Ropelewski </a:t>
            </a:r>
          </a:p>
          <a:p>
            <a:r>
              <a:rPr lang="en-US" sz="1200" dirty="0"/>
              <a:t>Director, Biomedical Applications</a:t>
            </a:r>
          </a:p>
          <a:p>
            <a:r>
              <a:rPr lang="en-US" sz="1200" dirty="0"/>
              <a:t>Pittsburgh Supercomputing  </a:t>
            </a:r>
          </a:p>
          <a:p>
            <a:r>
              <a:rPr lang="en-US" sz="1200" dirty="0"/>
              <a:t>  Center</a:t>
            </a:r>
          </a:p>
        </p:txBody>
      </p:sp>
    </p:spTree>
    <p:extLst>
      <p:ext uri="{BB962C8B-B14F-4D97-AF65-F5344CB8AC3E}">
        <p14:creationId xmlns:p14="http://schemas.microsoft.com/office/powerpoint/2010/main" val="252913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MMBioS Visitor 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6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778" y="1704975"/>
            <a:ext cx="64315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external scientific community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and foster new collaborations over ~3 weeks </a:t>
            </a:r>
          </a:p>
          <a:p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Mustafa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Tekpinar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(Bahar)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C&amp;SP 23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Kuriyan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Andrey Popov (Faeder)  C&amp;SP 31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Sykulev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7094" y="32004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361" y="3428666"/>
            <a:ext cx="9002439" cy="3076596"/>
            <a:chOff x="208752" y="2239500"/>
            <a:chExt cx="12036729" cy="4113569"/>
          </a:xfrm>
        </p:grpSpPr>
        <p:sp>
          <p:nvSpPr>
            <p:cNvPr id="14" name="Right Arrow 13"/>
            <p:cNvSpPr/>
            <p:nvPr/>
          </p:nvSpPr>
          <p:spPr>
            <a:xfrm>
              <a:off x="4770898" y="3835809"/>
              <a:ext cx="2074765" cy="807748"/>
            </a:xfrm>
            <a:prstGeom prst="rightArrow">
              <a:avLst/>
            </a:prstGeom>
            <a:gradFill flip="none" rotWithShape="1">
              <a:gsLst>
                <a:gs pos="5000">
                  <a:srgbClr val="8064A2"/>
                </a:gs>
                <a:gs pos="100000">
                  <a:srgbClr val="C0504D"/>
                </a:gs>
              </a:gsLst>
              <a:lin ang="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Visitor Program</a:t>
              </a:r>
            </a:p>
          </p:txBody>
        </p:sp>
        <p:pic>
          <p:nvPicPr>
            <p:cNvPr id="16" name="Picture 4" descr="hands on workshop 2014 s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52" y="4244470"/>
              <a:ext cx="4077819" cy="2022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Mcell workshop 2015 group pho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96" y="2450194"/>
              <a:ext cx="4075335" cy="1793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0104" y="2239500"/>
              <a:ext cx="5245377" cy="41135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0779045">
              <a:off x="9463517" y="4996290"/>
              <a:ext cx="2433072" cy="534968"/>
            </a:xfrm>
            <a:prstGeom prst="rect">
              <a:avLst/>
            </a:prstGeom>
            <a:solidFill>
              <a:srgbClr val="C0504D"/>
            </a:solidFill>
            <a:ln w="25400"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Your seat here!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38005" y="4073802"/>
              <a:ext cx="2285185" cy="411514"/>
            </a:xfrm>
            <a:prstGeom prst="rect">
              <a:avLst/>
            </a:prstGeom>
            <a:solidFill>
              <a:srgbClr val="8064A2"/>
            </a:solidFill>
            <a:ln w="25400"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MMBioS Workshops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17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9" name="Rounded Rectangle 8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itle 12"/>
          <p:cNvSpPr txBox="1">
            <a:spLocks/>
          </p:cNvSpPr>
          <p:nvPr/>
        </p:nvSpPr>
        <p:spPr>
          <a:xfrm>
            <a:off x="457200" y="914400"/>
            <a:ext cx="8229600" cy="10668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Multiscale Modeling of Biological Systems Course (MMBS)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1348" y="2490343"/>
            <a:ext cx="8039100" cy="1631216"/>
          </a:xfrm>
          <a:prstGeom prst="rect">
            <a:avLst/>
          </a:prstGeom>
          <a:solidFill>
            <a:srgbClr val="E7E6E6"/>
          </a:solidFill>
          <a:ln>
            <a:solidFill>
              <a:sysClr val="windowText" lastClr="000000">
                <a:lumMod val="75000"/>
                <a:lumOff val="2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</a:rPr>
              <a:t>Central Motivation for Each Key Software Resource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“What is a compelling biological task that can be performed with this software and can teach a wide audience a fundamental concept in modeling?”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44797" y="4550160"/>
            <a:ext cx="5854406" cy="1088640"/>
            <a:chOff x="2838088" y="3317962"/>
            <a:chExt cx="5373694" cy="724871"/>
          </a:xfrm>
        </p:grpSpPr>
        <p:sp>
          <p:nvSpPr>
            <p:cNvPr id="18" name="Rounded Rectangle 17"/>
            <p:cNvSpPr/>
            <p:nvPr/>
          </p:nvSpPr>
          <p:spPr>
            <a:xfrm>
              <a:off x="3099033" y="3392143"/>
              <a:ext cx="4851802" cy="650690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 pitchFamily="34" charset="0"/>
                </a:rPr>
                <a:t>User Engagement Level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38088" y="3317962"/>
              <a:ext cx="5373694" cy="382359"/>
            </a:xfrm>
            <a:prstGeom prst="rect">
              <a:avLst/>
            </a:prstGeom>
            <a:gradFill flip="none" rotWithShape="1">
              <a:gsLst>
                <a:gs pos="0">
                  <a:srgbClr val="5B9BD5">
                    <a:lumMod val="5000"/>
                    <a:lumOff val="95000"/>
                  </a:srgbClr>
                </a:gs>
                <a:gs pos="63000">
                  <a:srgbClr val="4472C4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99033" y="3409489"/>
              <a:ext cx="1181811" cy="245920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Dedicated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44936" y="3409489"/>
              <a:ext cx="1146498" cy="245920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Hands-on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38782" y="3409489"/>
              <a:ext cx="863993" cy="245920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Casual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0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9" name="Rounded Rectangle 8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itle 12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Building Synergies for MMBS Course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0948" y="3827132"/>
            <a:ext cx="1816328" cy="1321868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 w="6350" cap="flat" cmpd="sng" algn="ctr">
            <a:solidFill>
              <a:srgbClr val="5B9BD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MMBS</a:t>
            </a:r>
            <a:b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423" y="3280142"/>
            <a:ext cx="1180071" cy="35676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6423" y="3975227"/>
            <a:ext cx="1180071" cy="35676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6423" y="4670311"/>
            <a:ext cx="1180071" cy="35676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6423" y="5401624"/>
            <a:ext cx="1180071" cy="35676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35751" y="2819402"/>
            <a:ext cx="1689939" cy="1278245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Offline Educational Programs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44074" y="2779233"/>
            <a:ext cx="1290326" cy="26725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TECBio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REU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31914" y="3169304"/>
            <a:ext cx="1302485" cy="535742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Pre-College program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231915" y="3780524"/>
            <a:ext cx="1302484" cy="29260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18904" y="3636907"/>
            <a:ext cx="663727" cy="33831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1518904" y="4209011"/>
            <a:ext cx="663727" cy="12298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6735135" y="3046490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>
            <a:off x="6722661" y="3786963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387998" y="3930559"/>
            <a:ext cx="438308" cy="22305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4387998" y="4737169"/>
            <a:ext cx="438308" cy="22305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>
            <a:off x="5795180" y="4154508"/>
            <a:ext cx="0" cy="461557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>
            <a:off x="6735135" y="3472942"/>
            <a:ext cx="324748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1518904" y="4670311"/>
            <a:ext cx="663727" cy="12298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1518903" y="5121750"/>
            <a:ext cx="663727" cy="33831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>
            <a:off x="762969" y="3728713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>
            <a:off x="762969" y="4431609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>
            <a:off x="762969" y="5121750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45F71E4-8CF9-CC4C-BAF5-C818381E30ED}"/>
              </a:ext>
            </a:extLst>
          </p:cNvPr>
          <p:cNvSpPr/>
          <p:nvPr/>
        </p:nvSpPr>
        <p:spPr>
          <a:xfrm>
            <a:off x="4957816" y="4659445"/>
            <a:ext cx="1667875" cy="1278245"/>
          </a:xfrm>
          <a:prstGeom prst="rect">
            <a:avLst/>
          </a:prstGeom>
          <a:solidFill>
            <a:srgbClr val="FFFABF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Online Educational Programs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1739B66-B356-5D4E-80FF-93B0AD7CCAAC}"/>
              </a:ext>
            </a:extLst>
          </p:cNvPr>
          <p:cNvSpPr/>
          <p:nvPr/>
        </p:nvSpPr>
        <p:spPr>
          <a:xfrm>
            <a:off x="7244075" y="4638156"/>
            <a:ext cx="971920" cy="539873"/>
          </a:xfrm>
          <a:prstGeom prst="rect">
            <a:avLst/>
          </a:prstGeom>
          <a:solidFill>
            <a:srgbClr val="FFFABF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MOOC Providers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B509CD-43FD-D84A-BF61-C44E47CC6001}"/>
              </a:ext>
            </a:extLst>
          </p:cNvPr>
          <p:cNvSpPr/>
          <p:nvPr/>
        </p:nvSpPr>
        <p:spPr>
          <a:xfrm>
            <a:off x="7258223" y="5464764"/>
            <a:ext cx="957772" cy="471989"/>
          </a:xfrm>
          <a:prstGeom prst="rect">
            <a:avLst/>
          </a:prstGeom>
          <a:solidFill>
            <a:srgbClr val="FFFABF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MMBioS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3A3607B-1714-C343-B08C-32C53665C467}"/>
              </a:ext>
            </a:extLst>
          </p:cNvPr>
          <p:cNvCxnSpPr/>
          <p:nvPr/>
        </p:nvCxnSpPr>
        <p:spPr>
          <a:xfrm flipV="1">
            <a:off x="6735135" y="4937579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00E099-9576-834C-A72B-943E57B01153}"/>
              </a:ext>
            </a:extLst>
          </p:cNvPr>
          <p:cNvCxnSpPr/>
          <p:nvPr/>
        </p:nvCxnSpPr>
        <p:spPr>
          <a:xfrm>
            <a:off x="6722661" y="5558464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4590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9" name="Rounded Rectangle 8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itle 12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Building Synergies for MMBS Course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0948" y="3827131"/>
            <a:ext cx="1816328" cy="1321868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MMBS</a:t>
            </a:r>
            <a:b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423" y="3280141"/>
            <a:ext cx="1180071" cy="356766"/>
          </a:xfrm>
          <a:prstGeom prst="rect">
            <a:avLst/>
          </a:prstGeom>
          <a:solidFill>
            <a:srgbClr val="FF9933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6423" y="3975226"/>
            <a:ext cx="1180071" cy="356766"/>
          </a:xfrm>
          <a:prstGeom prst="rect">
            <a:avLst/>
          </a:prstGeom>
          <a:solidFill>
            <a:srgbClr val="FF9933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6423" y="4670310"/>
            <a:ext cx="1180071" cy="356766"/>
          </a:xfrm>
          <a:prstGeom prst="rect">
            <a:avLst/>
          </a:prstGeom>
          <a:solidFill>
            <a:srgbClr val="FF9933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6423" y="5401623"/>
            <a:ext cx="1180071" cy="356766"/>
          </a:xfrm>
          <a:prstGeom prst="rect">
            <a:avLst/>
          </a:prstGeom>
          <a:solidFill>
            <a:srgbClr val="FF9933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18904" y="3636907"/>
            <a:ext cx="663727" cy="33831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1518904" y="4209010"/>
            <a:ext cx="663727" cy="12298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387998" y="3930559"/>
            <a:ext cx="438308" cy="22305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4387998" y="4737168"/>
            <a:ext cx="438308" cy="22305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1518904" y="4670310"/>
            <a:ext cx="663727" cy="12298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1518903" y="5121749"/>
            <a:ext cx="663727" cy="33831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>
            <a:off x="762969" y="3728712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>
            <a:off x="762969" y="4431608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>
            <a:off x="762969" y="5121749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46" name="Content Placeholder 2"/>
          <p:cNvSpPr txBox="1">
            <a:spLocks/>
          </p:cNvSpPr>
          <p:nvPr/>
        </p:nvSpPr>
        <p:spPr>
          <a:xfrm>
            <a:off x="381000" y="1943974"/>
            <a:ext cx="8382000" cy="113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Each TR&amp;D inspires creation of (at least) one lengthy module, helping us achieve modeling at </a:t>
            </a:r>
            <a:r>
              <a:rPr lang="en-US" sz="2000" i="1" dirty="0"/>
              <a:t>multiple scales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41DD93-DF17-7A48-AFDD-979ADC703AEC}"/>
              </a:ext>
            </a:extLst>
          </p:cNvPr>
          <p:cNvSpPr/>
          <p:nvPr/>
        </p:nvSpPr>
        <p:spPr>
          <a:xfrm>
            <a:off x="4935751" y="2819402"/>
            <a:ext cx="1689939" cy="1278245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Offline Educational Programs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45F708-DDE3-464C-804E-193AE8D0CA10}"/>
              </a:ext>
            </a:extLst>
          </p:cNvPr>
          <p:cNvSpPr/>
          <p:nvPr/>
        </p:nvSpPr>
        <p:spPr>
          <a:xfrm>
            <a:off x="4957816" y="4659445"/>
            <a:ext cx="1667875" cy="1278245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Online Educational Programs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4C45BD-23FA-3E4F-8AFF-1AE28DD26846}"/>
              </a:ext>
            </a:extLst>
          </p:cNvPr>
          <p:cNvCxnSpPr/>
          <p:nvPr/>
        </p:nvCxnSpPr>
        <p:spPr>
          <a:xfrm flipV="1">
            <a:off x="6735135" y="3046490"/>
            <a:ext cx="368776" cy="80336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80B0491-E5E3-B54F-93E0-F94C03098607}"/>
              </a:ext>
            </a:extLst>
          </p:cNvPr>
          <p:cNvCxnSpPr/>
          <p:nvPr/>
        </p:nvCxnSpPr>
        <p:spPr>
          <a:xfrm>
            <a:off x="6722661" y="3786963"/>
            <a:ext cx="368776" cy="80336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8D5FEDC-0831-9F4D-91DB-6C81066FD4BF}"/>
              </a:ext>
            </a:extLst>
          </p:cNvPr>
          <p:cNvCxnSpPr/>
          <p:nvPr/>
        </p:nvCxnSpPr>
        <p:spPr>
          <a:xfrm>
            <a:off x="5795180" y="4154508"/>
            <a:ext cx="0" cy="461557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35980EA-76F1-9D40-82E9-E17BFAB5D863}"/>
              </a:ext>
            </a:extLst>
          </p:cNvPr>
          <p:cNvCxnSpPr/>
          <p:nvPr/>
        </p:nvCxnSpPr>
        <p:spPr>
          <a:xfrm>
            <a:off x="6735135" y="3472942"/>
            <a:ext cx="324748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90A83C26-0D6C-C44B-8D22-3C20A03593B2}"/>
              </a:ext>
            </a:extLst>
          </p:cNvPr>
          <p:cNvSpPr/>
          <p:nvPr/>
        </p:nvSpPr>
        <p:spPr>
          <a:xfrm>
            <a:off x="7244075" y="4638156"/>
            <a:ext cx="971920" cy="539873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MOOC Providers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8CDEF04-D5C0-A449-BA56-84212A8A9337}"/>
              </a:ext>
            </a:extLst>
          </p:cNvPr>
          <p:cNvSpPr/>
          <p:nvPr/>
        </p:nvSpPr>
        <p:spPr>
          <a:xfrm>
            <a:off x="7258223" y="5464764"/>
            <a:ext cx="957772" cy="47198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MMBioS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A638609-3DDC-6340-B24A-AEE2A1AF528F}"/>
              </a:ext>
            </a:extLst>
          </p:cNvPr>
          <p:cNvCxnSpPr/>
          <p:nvPr/>
        </p:nvCxnSpPr>
        <p:spPr>
          <a:xfrm flipV="1">
            <a:off x="6735135" y="4937579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19280E7-AFD4-A743-A8C3-9E6BA76E0D76}"/>
              </a:ext>
            </a:extLst>
          </p:cNvPr>
          <p:cNvCxnSpPr/>
          <p:nvPr/>
        </p:nvCxnSpPr>
        <p:spPr>
          <a:xfrm>
            <a:off x="6722661" y="5558464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47E7A06-1B68-A149-80F5-F64DED5D4CC8}"/>
              </a:ext>
            </a:extLst>
          </p:cNvPr>
          <p:cNvSpPr/>
          <p:nvPr/>
        </p:nvSpPr>
        <p:spPr>
          <a:xfrm>
            <a:off x="7244074" y="2779233"/>
            <a:ext cx="1290326" cy="267257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TECBio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92A531A-1F43-2E4F-BA0F-8DEB1C22F026}"/>
              </a:ext>
            </a:extLst>
          </p:cNvPr>
          <p:cNvSpPr/>
          <p:nvPr/>
        </p:nvSpPr>
        <p:spPr>
          <a:xfrm>
            <a:off x="7231914" y="3169304"/>
            <a:ext cx="1302485" cy="535742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Pre-College program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0166EF7-B8EC-5E4B-A9E5-475968DEF12E}"/>
              </a:ext>
            </a:extLst>
          </p:cNvPr>
          <p:cNvSpPr/>
          <p:nvPr/>
        </p:nvSpPr>
        <p:spPr>
          <a:xfrm>
            <a:off x="7231915" y="3780524"/>
            <a:ext cx="1302484" cy="292600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24374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9" name="Rounded Rectangle 8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itle 12"/>
          <p:cNvSpPr txBox="1">
            <a:spLocks/>
          </p:cNvSpPr>
          <p:nvPr/>
        </p:nvSpPr>
        <p:spPr>
          <a:xfrm>
            <a:off x="457200" y="778675"/>
            <a:ext cx="8479536" cy="10668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Example: Segmentation/Classification of WBC Families with </a:t>
            </a:r>
            <a:r>
              <a:rPr lang="en-US" sz="3600" dirty="0" err="1"/>
              <a:t>CellOrganizer</a:t>
            </a:r>
            <a:r>
              <a:rPr lang="en-US" sz="3600" dirty="0"/>
              <a:t> (TR&amp;D 4)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50773B4-7715-3740-BA1E-9AB41A73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53" y="2001235"/>
            <a:ext cx="1097280" cy="10972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D419699-1C21-4D44-AAE7-C32CBCC1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481" y="2001235"/>
            <a:ext cx="1097280" cy="109728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B1FF6D-D5E3-374B-ACAC-757D8911D9CF}"/>
              </a:ext>
            </a:extLst>
          </p:cNvPr>
          <p:cNvSpPr/>
          <p:nvPr/>
        </p:nvSpPr>
        <p:spPr>
          <a:xfrm>
            <a:off x="873866" y="3147996"/>
            <a:ext cx="8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Ulani</a:t>
            </a:r>
            <a:r>
              <a:rPr lang="en-US" sz="1400" dirty="0"/>
              <a:t> Qi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FA6949-2287-8844-BF5F-910D47F8362F}"/>
              </a:ext>
            </a:extLst>
          </p:cNvPr>
          <p:cNvSpPr/>
          <p:nvPr/>
        </p:nvSpPr>
        <p:spPr>
          <a:xfrm>
            <a:off x="1953394" y="3101377"/>
            <a:ext cx="1615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Wendy Velasquez</a:t>
            </a:r>
            <a:br>
              <a:rPr lang="en-US" sz="1400" dirty="0"/>
            </a:br>
            <a:r>
              <a:rPr lang="en-US" sz="1400" dirty="0" err="1"/>
              <a:t>Ebanks</a:t>
            </a:r>
            <a:endParaRPr lang="en-US" sz="140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A9182D9-C9BC-4E4A-A9AF-C62A1CCC0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 b="46928"/>
          <a:stretch/>
        </p:blipFill>
        <p:spPr bwMode="auto">
          <a:xfrm>
            <a:off x="3932235" y="4853275"/>
            <a:ext cx="4009509" cy="18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3A473C-9B18-F44A-A9E8-631C44C07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87801"/>
            <a:ext cx="3325969" cy="2494477"/>
          </a:xfrm>
          <a:prstGeom prst="rect">
            <a:avLst/>
          </a:prstGeom>
        </p:spPr>
      </p:pic>
      <p:pic>
        <p:nvPicPr>
          <p:cNvPr id="67" name="Picture 66" descr="../Datasets/Red%20Blood%20Cells%20Kaggle/dataset-master/JPEGImages/BloodImage_00020.jpg">
            <a:extLst>
              <a:ext uri="{FF2B5EF4-FFF2-40B4-BE49-F238E27FC236}">
                <a16:creationId xmlns:a16="http://schemas.microsoft.com/office/drawing/2014/main" id="{6F8BF8F6-E7DF-D143-A7C2-D45EE04587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13" y="4090261"/>
            <a:ext cx="1218185" cy="9144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8" name="Picture 67" descr="../Datasets/Red%20Blood%20Cells%20Kaggle/dataset-master/JPEGImages/BloodImage_00015.jpg">
            <a:extLst>
              <a:ext uri="{FF2B5EF4-FFF2-40B4-BE49-F238E27FC236}">
                <a16:creationId xmlns:a16="http://schemas.microsoft.com/office/drawing/2014/main" id="{3CAFC31F-3DD9-4747-B7C6-E21C6EC6CB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5" y="4090261"/>
            <a:ext cx="1218185" cy="9144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FB2B5A3-F0A3-C741-B6F8-436B2C132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097" y="5562600"/>
            <a:ext cx="1216152" cy="912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2ABB4F3-6E5B-8A44-A7E9-A6F5E5752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359" y="5562600"/>
            <a:ext cx="1219517" cy="914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602B500-B446-CF48-86C0-07506058BDBD}"/>
              </a:ext>
            </a:extLst>
          </p:cNvPr>
          <p:cNvCxnSpPr>
            <a:cxnSpLocks/>
          </p:cNvCxnSpPr>
          <p:nvPr/>
        </p:nvCxnSpPr>
        <p:spPr>
          <a:xfrm>
            <a:off x="1999889" y="5083541"/>
            <a:ext cx="0" cy="369638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ACE9815-8C78-AB40-866F-4615D8503AD7}"/>
              </a:ext>
            </a:extLst>
          </p:cNvPr>
          <p:cNvCxnSpPr>
            <a:cxnSpLocks/>
          </p:cNvCxnSpPr>
          <p:nvPr/>
        </p:nvCxnSpPr>
        <p:spPr>
          <a:xfrm>
            <a:off x="3494860" y="5984635"/>
            <a:ext cx="417322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462BEBA-28F5-B049-B1E4-A9BABFE2AF2E}"/>
              </a:ext>
            </a:extLst>
          </p:cNvPr>
          <p:cNvCxnSpPr>
            <a:cxnSpLocks/>
          </p:cNvCxnSpPr>
          <p:nvPr/>
        </p:nvCxnSpPr>
        <p:spPr>
          <a:xfrm flipV="1">
            <a:off x="6994334" y="4304438"/>
            <a:ext cx="0" cy="45720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54540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9" name="Rounded Rectangle 8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itle 12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Building Synergies for the MMBS Course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0948" y="3827131"/>
            <a:ext cx="1816328" cy="1321868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MMBS</a:t>
            </a:r>
            <a:b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423" y="3280141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6423" y="3975226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6423" y="4670310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6423" y="5401623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18904" y="3636907"/>
            <a:ext cx="663727" cy="33831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1518904" y="4209010"/>
            <a:ext cx="663727" cy="12298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387998" y="3930559"/>
            <a:ext cx="438308" cy="22305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4387998" y="4737168"/>
            <a:ext cx="438308" cy="22305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>
            <a:off x="5795180" y="4154507"/>
            <a:ext cx="0" cy="461557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1518904" y="4670310"/>
            <a:ext cx="663727" cy="122981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1518903" y="5121749"/>
            <a:ext cx="663727" cy="33831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>
            <a:off x="762969" y="3728712"/>
            <a:ext cx="0" cy="18445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>
            <a:off x="762969" y="4431608"/>
            <a:ext cx="0" cy="18445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>
            <a:off x="762969" y="5121749"/>
            <a:ext cx="0" cy="18445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381000" y="1943974"/>
            <a:ext cx="8382000" cy="113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We plan to host some version of MMBS both on the </a:t>
            </a:r>
            <a:r>
              <a:rPr lang="en-US" sz="2000" dirty="0" err="1"/>
              <a:t>MMBioS</a:t>
            </a:r>
            <a:r>
              <a:rPr lang="en-US" sz="2000" dirty="0"/>
              <a:t> website (using PSC infrastructure) as well as part of third-party providers.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659740F-D038-FE4E-B0FC-516F16E7EF08}"/>
              </a:ext>
            </a:extLst>
          </p:cNvPr>
          <p:cNvCxnSpPr/>
          <p:nvPr/>
        </p:nvCxnSpPr>
        <p:spPr>
          <a:xfrm>
            <a:off x="4387998" y="4737169"/>
            <a:ext cx="438308" cy="22305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284A80-D29F-0D49-B6B7-4BE047843ED9}"/>
              </a:ext>
            </a:extLst>
          </p:cNvPr>
          <p:cNvCxnSpPr/>
          <p:nvPr/>
        </p:nvCxnSpPr>
        <p:spPr>
          <a:xfrm>
            <a:off x="5795180" y="4154508"/>
            <a:ext cx="0" cy="461557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F0F45F62-E00A-564B-9363-AF48BF7C6629}"/>
              </a:ext>
            </a:extLst>
          </p:cNvPr>
          <p:cNvSpPr/>
          <p:nvPr/>
        </p:nvSpPr>
        <p:spPr>
          <a:xfrm>
            <a:off x="4957816" y="4659445"/>
            <a:ext cx="1667875" cy="1278245"/>
          </a:xfrm>
          <a:prstGeom prst="rect">
            <a:avLst/>
          </a:prstGeom>
          <a:solidFill>
            <a:srgbClr val="CC990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Online Educational Programs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EE7927-34FB-834A-B7C0-37B97C6C9324}"/>
              </a:ext>
            </a:extLst>
          </p:cNvPr>
          <p:cNvSpPr/>
          <p:nvPr/>
        </p:nvSpPr>
        <p:spPr>
          <a:xfrm>
            <a:off x="7244075" y="4638156"/>
            <a:ext cx="971920" cy="539873"/>
          </a:xfrm>
          <a:prstGeom prst="rect">
            <a:avLst/>
          </a:prstGeom>
          <a:solidFill>
            <a:srgbClr val="CC990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MOOC Providers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43C29E-486C-844A-B9CF-3C6A4F3ACD56}"/>
              </a:ext>
            </a:extLst>
          </p:cNvPr>
          <p:cNvSpPr/>
          <p:nvPr/>
        </p:nvSpPr>
        <p:spPr>
          <a:xfrm>
            <a:off x="7258223" y="5464764"/>
            <a:ext cx="957772" cy="471989"/>
          </a:xfrm>
          <a:prstGeom prst="rect">
            <a:avLst/>
          </a:prstGeom>
          <a:solidFill>
            <a:srgbClr val="CC990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MMBioS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050CC1A-AF3B-8441-9CFA-8563BD4DD01D}"/>
              </a:ext>
            </a:extLst>
          </p:cNvPr>
          <p:cNvCxnSpPr/>
          <p:nvPr/>
        </p:nvCxnSpPr>
        <p:spPr>
          <a:xfrm flipV="1">
            <a:off x="6735135" y="4937579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000A362-E763-C443-B0A8-B9AD9AA6A843}"/>
              </a:ext>
            </a:extLst>
          </p:cNvPr>
          <p:cNvCxnSpPr/>
          <p:nvPr/>
        </p:nvCxnSpPr>
        <p:spPr>
          <a:xfrm>
            <a:off x="6722661" y="5558464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7A68F40-8175-1043-B0B5-07D22F31E500}"/>
              </a:ext>
            </a:extLst>
          </p:cNvPr>
          <p:cNvSpPr/>
          <p:nvPr/>
        </p:nvSpPr>
        <p:spPr>
          <a:xfrm>
            <a:off x="4935751" y="2819402"/>
            <a:ext cx="1689939" cy="1278245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Offline Educational Programs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C430682-881A-FC48-A4C5-DAC088A0E3EA}"/>
              </a:ext>
            </a:extLst>
          </p:cNvPr>
          <p:cNvCxnSpPr/>
          <p:nvPr/>
        </p:nvCxnSpPr>
        <p:spPr>
          <a:xfrm flipV="1">
            <a:off x="6735135" y="3046490"/>
            <a:ext cx="368776" cy="80336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81BE9E0-935F-BF4F-987D-19822D58EF7E}"/>
              </a:ext>
            </a:extLst>
          </p:cNvPr>
          <p:cNvCxnSpPr/>
          <p:nvPr/>
        </p:nvCxnSpPr>
        <p:spPr>
          <a:xfrm>
            <a:off x="6722661" y="3786963"/>
            <a:ext cx="368776" cy="80336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3629DBA-A07B-634D-83AD-01E4A2C18316}"/>
              </a:ext>
            </a:extLst>
          </p:cNvPr>
          <p:cNvCxnSpPr/>
          <p:nvPr/>
        </p:nvCxnSpPr>
        <p:spPr>
          <a:xfrm>
            <a:off x="6735135" y="3472942"/>
            <a:ext cx="324748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5E55DB65-1AD8-874B-8B56-74A06F2130D2}"/>
              </a:ext>
            </a:extLst>
          </p:cNvPr>
          <p:cNvSpPr/>
          <p:nvPr/>
        </p:nvSpPr>
        <p:spPr>
          <a:xfrm>
            <a:off x="7244074" y="2779233"/>
            <a:ext cx="1290326" cy="267257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TECBio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REU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CFD4682-3F5C-8D44-B49F-BA0131A185F9}"/>
              </a:ext>
            </a:extLst>
          </p:cNvPr>
          <p:cNvSpPr/>
          <p:nvPr/>
        </p:nvSpPr>
        <p:spPr>
          <a:xfrm>
            <a:off x="7231914" y="3169304"/>
            <a:ext cx="1302485" cy="535742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Pre-College program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4B3134-CBBC-F040-8C41-F5A72D039DD6}"/>
              </a:ext>
            </a:extLst>
          </p:cNvPr>
          <p:cNvSpPr/>
          <p:nvPr/>
        </p:nvSpPr>
        <p:spPr>
          <a:xfrm>
            <a:off x="7231915" y="3780524"/>
            <a:ext cx="1302484" cy="292600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234394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9" name="Rounded Rectangle 8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itle 12"/>
          <p:cNvSpPr txBox="1">
            <a:spLocks/>
          </p:cNvSpPr>
          <p:nvPr/>
        </p:nvSpPr>
        <p:spPr>
          <a:xfrm>
            <a:off x="457200" y="685800"/>
            <a:ext cx="8229600" cy="10668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Building Synergies for the MMBS Course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0948" y="3827131"/>
            <a:ext cx="1816328" cy="1321868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MMBS</a:t>
            </a:r>
            <a:b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423" y="3280141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6423" y="3975226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6423" y="4670310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6423" y="5401623"/>
            <a:ext cx="1180071" cy="35676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TR&amp;D4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35751" y="2819401"/>
            <a:ext cx="1689939" cy="1278245"/>
          </a:xfrm>
          <a:prstGeom prst="rect">
            <a:avLst/>
          </a:prstGeom>
          <a:solidFill>
            <a:srgbClr val="00B05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Offline Educational Programs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518904" y="3636907"/>
            <a:ext cx="663727" cy="33831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1518904" y="4209010"/>
            <a:ext cx="663727" cy="12298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 flipV="1">
            <a:off x="6735135" y="3046489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>
            <a:off x="6722661" y="3786963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387998" y="3930559"/>
            <a:ext cx="438308" cy="22305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4387998" y="4737168"/>
            <a:ext cx="438308" cy="22305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>
            <a:off x="5795180" y="4154507"/>
            <a:ext cx="0" cy="461557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>
            <a:off x="6735135" y="3472941"/>
            <a:ext cx="324748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1518904" y="4670310"/>
            <a:ext cx="663727" cy="12298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V="1">
            <a:off x="1518903" y="5121749"/>
            <a:ext cx="663727" cy="338319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>
            <a:off x="762969" y="3728712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>
            <a:off x="762969" y="4431608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>
            <a:off x="762969" y="5121749"/>
            <a:ext cx="0" cy="184455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381000" y="1758246"/>
            <a:ext cx="8382000" cy="1131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We also want to plug modules into existing offline efforts.  For example, for high-flying </a:t>
            </a:r>
            <a:r>
              <a:rPr lang="en-US" sz="2000" dirty="0" err="1"/>
              <a:t>TECBio</a:t>
            </a:r>
            <a:r>
              <a:rPr lang="en-US" sz="2000" dirty="0"/>
              <a:t> REU students and as prerequisite for workshop attendance.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B0AC0A-E299-ED4C-85FE-5D13C759C96D}"/>
              </a:ext>
            </a:extLst>
          </p:cNvPr>
          <p:cNvSpPr/>
          <p:nvPr/>
        </p:nvSpPr>
        <p:spPr>
          <a:xfrm>
            <a:off x="4957816" y="4659445"/>
            <a:ext cx="1667875" cy="1278245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Online Educational Programs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1BB0DF-6569-6549-980F-69FA964E9747}"/>
              </a:ext>
            </a:extLst>
          </p:cNvPr>
          <p:cNvSpPr/>
          <p:nvPr/>
        </p:nvSpPr>
        <p:spPr>
          <a:xfrm>
            <a:off x="7244075" y="4638156"/>
            <a:ext cx="971920" cy="539873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MOOC Providers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AE9530-B041-DF43-9F29-B819F365474A}"/>
              </a:ext>
            </a:extLst>
          </p:cNvPr>
          <p:cNvSpPr/>
          <p:nvPr/>
        </p:nvSpPr>
        <p:spPr>
          <a:xfrm>
            <a:off x="7258223" y="5464764"/>
            <a:ext cx="957772" cy="471989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MMBioS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7597A32-16DC-6949-B8D7-C1D45CCD7368}"/>
              </a:ext>
            </a:extLst>
          </p:cNvPr>
          <p:cNvCxnSpPr/>
          <p:nvPr/>
        </p:nvCxnSpPr>
        <p:spPr>
          <a:xfrm flipV="1">
            <a:off x="6735135" y="4937579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53F9A2D-6E3F-884D-B581-2B687D34126B}"/>
              </a:ext>
            </a:extLst>
          </p:cNvPr>
          <p:cNvCxnSpPr/>
          <p:nvPr/>
        </p:nvCxnSpPr>
        <p:spPr>
          <a:xfrm>
            <a:off x="6722661" y="5558464"/>
            <a:ext cx="368776" cy="80336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7CAF692F-F9BA-3F4B-BBBA-46565D879003}"/>
              </a:ext>
            </a:extLst>
          </p:cNvPr>
          <p:cNvSpPr/>
          <p:nvPr/>
        </p:nvSpPr>
        <p:spPr>
          <a:xfrm>
            <a:off x="7244074" y="2779233"/>
            <a:ext cx="1290326" cy="267257"/>
          </a:xfrm>
          <a:prstGeom prst="rect">
            <a:avLst/>
          </a:prstGeom>
          <a:solidFill>
            <a:srgbClr val="00B05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TECBio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REU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86A9C8-3A55-8144-8A6D-1BC4FA07F0A7}"/>
              </a:ext>
            </a:extLst>
          </p:cNvPr>
          <p:cNvSpPr/>
          <p:nvPr/>
        </p:nvSpPr>
        <p:spPr>
          <a:xfrm>
            <a:off x="7231914" y="3169304"/>
            <a:ext cx="1302485" cy="535742"/>
          </a:xfrm>
          <a:prstGeom prst="rect">
            <a:avLst/>
          </a:prstGeom>
          <a:solidFill>
            <a:srgbClr val="00B05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Pre-College program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7B5D7DF-4817-3C47-A5CA-F78709288D58}"/>
              </a:ext>
            </a:extLst>
          </p:cNvPr>
          <p:cNvSpPr/>
          <p:nvPr/>
        </p:nvSpPr>
        <p:spPr>
          <a:xfrm>
            <a:off x="7231915" y="3780524"/>
            <a:ext cx="1302484" cy="292600"/>
          </a:xfrm>
          <a:prstGeom prst="rect">
            <a:avLst/>
          </a:prstGeom>
          <a:solidFill>
            <a:srgbClr val="00B050"/>
          </a:solidFill>
          <a:ln w="63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343416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1D7A-FE48-E445-8DDA-88DBC1AD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Pre-College Program in Computational Biology (summer 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F035C-0FD2-4D4B-BD98-722654AB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939C2-2A2B-3A4C-BFB9-AF8D1964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694122"/>
            <a:ext cx="3810000" cy="28575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8D00E6-F49A-9F41-AB2A-5076CF25A008}"/>
              </a:ext>
            </a:extLst>
          </p:cNvPr>
          <p:cNvSpPr txBox="1">
            <a:spLocks/>
          </p:cNvSpPr>
          <p:nvPr/>
        </p:nvSpPr>
        <p:spPr>
          <a:xfrm>
            <a:off x="541820" y="2694122"/>
            <a:ext cx="3979379" cy="4163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Three week high school program organized by Carnegie Mellon (20-25 students).</a:t>
            </a:r>
          </a:p>
          <a:p>
            <a:endParaRPr lang="en-US" sz="2000" dirty="0"/>
          </a:p>
          <a:p>
            <a:r>
              <a:rPr lang="en-US" sz="2000" dirty="0"/>
              <a:t>Intensive, complementary dry/wet lab experience.</a:t>
            </a:r>
          </a:p>
          <a:p>
            <a:endParaRPr lang="en-US" sz="2000" dirty="0"/>
          </a:p>
          <a:p>
            <a:r>
              <a:rPr lang="en-US" sz="2000" dirty="0"/>
              <a:t>Special focus on Pittsburgh-area and underrepresented students.</a:t>
            </a:r>
          </a:p>
          <a:p>
            <a:endParaRPr lang="en-US" sz="2000" dirty="0"/>
          </a:p>
          <a:p>
            <a:r>
              <a:rPr lang="en-US" sz="2000" dirty="0"/>
              <a:t>Integrating MMBS Software modules into analysis components.</a:t>
            </a:r>
          </a:p>
        </p:txBody>
      </p:sp>
    </p:spTree>
    <p:extLst>
      <p:ext uri="{BB962C8B-B14F-4D97-AF65-F5344CB8AC3E}">
        <p14:creationId xmlns:p14="http://schemas.microsoft.com/office/powerpoint/2010/main" val="198140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6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itle 12"/>
          <p:cNvSpPr txBox="1">
            <a:spLocks/>
          </p:cNvSpPr>
          <p:nvPr/>
        </p:nvSpPr>
        <p:spPr>
          <a:xfrm>
            <a:off x="457200" y="609600"/>
            <a:ext cx="8610600" cy="10668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Hands-on Computational </a:t>
            </a:r>
          </a:p>
          <a:p>
            <a:r>
              <a:rPr lang="en-US" sz="3600" dirty="0"/>
              <a:t>Biophysics Workshop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4868939" cy="305009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1800" dirty="0"/>
              <a:t>Joint between TR&amp;D1 (Bahar)  and Theoretical and Computational Biophysics Group at UIUC (Macromolecular Modeling and Bioinformatics BTRR; </a:t>
            </a:r>
            <a:r>
              <a:rPr lang="en-US" sz="1800" dirty="0" err="1"/>
              <a:t>Schulten</a:t>
            </a:r>
            <a:r>
              <a:rPr lang="en-US" sz="1800" dirty="0"/>
              <a:t>) 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1800" dirty="0"/>
              <a:t>Software Featured: </a:t>
            </a:r>
            <a:r>
              <a:rPr lang="en-US" sz="1800" dirty="0" err="1"/>
              <a:t>ProDy</a:t>
            </a:r>
            <a:r>
              <a:rPr lang="en-US" sz="1800" dirty="0"/>
              <a:t>, NAMD, VMD, </a:t>
            </a:r>
            <a:r>
              <a:rPr lang="en-US" sz="1800" dirty="0" err="1"/>
              <a:t>iGNM</a:t>
            </a:r>
            <a:r>
              <a:rPr lang="en-US" sz="1800" dirty="0"/>
              <a:t>, and ANM 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1800" dirty="0"/>
              <a:t>Five-day workshop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1800" dirty="0"/>
              <a:t>Offered Annually (6 times, ~25/workshop)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18896"/>
          <a:stretch/>
        </p:blipFill>
        <p:spPr>
          <a:xfrm>
            <a:off x="540679" y="4390743"/>
            <a:ext cx="8033200" cy="2237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35" r="1735"/>
          <a:stretch/>
        </p:blipFill>
        <p:spPr>
          <a:xfrm>
            <a:off x="5809488" y="914858"/>
            <a:ext cx="2496312" cy="33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6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itle 12"/>
          <p:cNvSpPr txBox="1">
            <a:spLocks/>
          </p:cNvSpPr>
          <p:nvPr/>
        </p:nvSpPr>
        <p:spPr>
          <a:xfrm>
            <a:off x="457200" y="609600"/>
            <a:ext cx="8610600" cy="10668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Hands-on Computational </a:t>
            </a:r>
          </a:p>
          <a:p>
            <a:r>
              <a:rPr lang="en-US" sz="3600" dirty="0"/>
              <a:t>Biophysics Workshop - 2018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61102-3936-4667-8483-C96ED5CFA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610600" cy="26683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A511C2-6467-4863-A27B-725D0BFFE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04" y="4230360"/>
            <a:ext cx="6629400" cy="26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3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Cell Modeling Workshop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6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94984" y="1447800"/>
            <a:ext cx="4967616" cy="228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Joint between TR&amp;Ds 2,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3, 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noProof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noProof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Software Featured: MCell,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CellBlender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BioNetGen,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CellOrganizer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Three-day workshops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Offered Annually  (6 times, ~20/workshop)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held at Allen Institute for Cell Science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r="3789"/>
          <a:stretch/>
        </p:blipFill>
        <p:spPr>
          <a:xfrm>
            <a:off x="4635803" y="4533764"/>
            <a:ext cx="4482693" cy="2095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67" y="4410190"/>
            <a:ext cx="1512601" cy="11041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50" y="3432351"/>
            <a:ext cx="1807135" cy="10553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1" y="4122644"/>
            <a:ext cx="1202483" cy="120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78397"/>
            <a:ext cx="1686615" cy="5108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200" y="56388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“I have attended two workshops on cell modeling and </a:t>
            </a:r>
            <a:r>
              <a:rPr lang="en-US" sz="1600" i="1" dirty="0" err="1"/>
              <a:t>MCell</a:t>
            </a:r>
            <a:r>
              <a:rPr lang="en-US" sz="1600" i="1" dirty="0"/>
              <a:t> in Pittsburgh and found them very well organized and extremely useful.”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218" t="3064"/>
          <a:stretch/>
        </p:blipFill>
        <p:spPr>
          <a:xfrm>
            <a:off x="5824932" y="874718"/>
            <a:ext cx="2730804" cy="35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Cell Modeling Workshop - 2018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6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4A6356-B5EC-4DB3-99B1-85493E1DF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79435"/>
            <a:ext cx="8382000" cy="32139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38DD64-7C78-48DE-AF45-D69F0C21B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082598"/>
            <a:ext cx="6324600" cy="26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Preliminary Workshop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7" name="Rounded Rectangle 6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2060B61-0F46-437C-9873-7E372F4F6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24"/>
            <a:ext cx="4191000" cy="43251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Hands-On Workshop in Computational Biophysics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Tajkhorshid</a:t>
            </a:r>
            <a:r>
              <a:rPr lang="en-US" dirty="0"/>
              <a:t> P41</a:t>
            </a:r>
          </a:p>
          <a:p>
            <a:r>
              <a:rPr lang="en-US" dirty="0"/>
              <a:t>Cell Modeling Workshop</a:t>
            </a:r>
          </a:p>
          <a:p>
            <a:pPr lvl="1"/>
            <a:r>
              <a:rPr lang="en-US" dirty="0"/>
              <a:t>Potentially in San Diego</a:t>
            </a:r>
          </a:p>
          <a:p>
            <a:r>
              <a:rPr lang="en-US" dirty="0"/>
              <a:t>Modeling Workshop </a:t>
            </a:r>
          </a:p>
          <a:p>
            <a:pPr lvl="1"/>
            <a:r>
              <a:rPr lang="en-US" dirty="0"/>
              <a:t>With Another BRTP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0CE41B-C16C-4377-A17D-E26F7F02D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74" y="2814254"/>
            <a:ext cx="4800972" cy="31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0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TECBio REU Internship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6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2362200"/>
            <a:ext cx="84582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raining and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xperimentation in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omputational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logy</a:t>
            </a:r>
          </a:p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xperiences for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ndergraduates 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- 10 weeks; 12 students	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- 320 applications/year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Diverse – racially/ethnically and academically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NSF (DBI-1659611) + Pitt funded (2 spots)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PI: Ayoob</a:t>
            </a:r>
          </a:p>
          <a:p>
            <a:pPr>
              <a:tabLst>
                <a:tab pos="457200" algn="l"/>
              </a:tabLs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undergraduate students each summer to work w/MMBioS Investigators  </a:t>
            </a:r>
          </a:p>
          <a:p>
            <a:pPr>
              <a:tabLst>
                <a:tab pos="463550" algn="l"/>
              </a:tabLs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- 17 trainees over 6 summers</a:t>
            </a:r>
          </a:p>
          <a:p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668168-47A3-44F1-B334-484CC0CC3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r="18969"/>
          <a:stretch/>
        </p:blipFill>
        <p:spPr>
          <a:xfrm>
            <a:off x="7246645" y="924095"/>
            <a:ext cx="1760145" cy="17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4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TECBio REU Internship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6" name="Rounded Rectangle 5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Oval 8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668168-47A3-44F1-B334-484CC0CC3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r="18969"/>
          <a:stretch/>
        </p:blipFill>
        <p:spPr>
          <a:xfrm>
            <a:off x="7246645" y="924095"/>
            <a:ext cx="1760145" cy="1784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4205" r="9346" b="34112"/>
          <a:stretch/>
        </p:blipFill>
        <p:spPr>
          <a:xfrm>
            <a:off x="255620" y="1905000"/>
            <a:ext cx="6858000" cy="335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97727" y="5464076"/>
            <a:ext cx="15584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Jenea Adams</a:t>
            </a:r>
          </a:p>
          <a:p>
            <a:pPr algn="ctr"/>
            <a:endParaRPr lang="en-US" sz="300" b="1" dirty="0"/>
          </a:p>
          <a:p>
            <a:pPr algn="ctr"/>
            <a:r>
              <a:rPr lang="en-US" sz="1200" dirty="0"/>
              <a:t>Biology</a:t>
            </a:r>
          </a:p>
          <a:p>
            <a:pPr algn="ctr"/>
            <a:r>
              <a:rPr lang="en-US" sz="1200" dirty="0"/>
              <a:t>University of Dayton</a:t>
            </a:r>
          </a:p>
          <a:p>
            <a:pPr algn="ctr"/>
            <a:endParaRPr lang="en-US" sz="300" dirty="0"/>
          </a:p>
          <a:p>
            <a:pPr algn="ctr"/>
            <a:r>
              <a:rPr lang="en-US" sz="1100" dirty="0"/>
              <a:t>mentored by</a:t>
            </a:r>
          </a:p>
          <a:p>
            <a:pPr algn="ctr"/>
            <a:endParaRPr lang="en-US" sz="300" dirty="0"/>
          </a:p>
          <a:p>
            <a:pPr algn="ctr"/>
            <a:r>
              <a:rPr lang="en-US" sz="1200" i="1" dirty="0"/>
              <a:t>Ivet Bahar</a:t>
            </a:r>
          </a:p>
          <a:p>
            <a:pPr algn="ctr"/>
            <a:r>
              <a:rPr lang="en-US" sz="1200" i="1" dirty="0"/>
              <a:t>TR&amp;D1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370144" y="3452150"/>
            <a:ext cx="587431" cy="203507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32344" y="5464076"/>
            <a:ext cx="2468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Caleb Reagor</a:t>
            </a:r>
          </a:p>
          <a:p>
            <a:pPr algn="ctr"/>
            <a:endParaRPr lang="en-US" sz="300" b="1" dirty="0"/>
          </a:p>
          <a:p>
            <a:pPr algn="ctr"/>
            <a:r>
              <a:rPr lang="en-US" sz="1200" dirty="0"/>
              <a:t>Molecular Biology &amp; Applied Math</a:t>
            </a:r>
          </a:p>
          <a:p>
            <a:pPr algn="ctr"/>
            <a:r>
              <a:rPr lang="en-US" sz="1200" dirty="0"/>
              <a:t>Lipscomb University</a:t>
            </a:r>
          </a:p>
          <a:p>
            <a:pPr algn="ctr"/>
            <a:endParaRPr lang="en-US" sz="300" dirty="0"/>
          </a:p>
          <a:p>
            <a:pPr algn="ctr"/>
            <a:r>
              <a:rPr lang="en-US" sz="1100" dirty="0"/>
              <a:t>mentored by</a:t>
            </a:r>
          </a:p>
          <a:p>
            <a:pPr algn="ctr"/>
            <a:endParaRPr lang="en-US" sz="300" dirty="0"/>
          </a:p>
          <a:p>
            <a:pPr algn="ctr"/>
            <a:r>
              <a:rPr lang="en-US" sz="1200" i="1" dirty="0"/>
              <a:t>Jim Faeder</a:t>
            </a:r>
          </a:p>
          <a:p>
            <a:pPr algn="ctr"/>
            <a:r>
              <a:rPr lang="en-US" sz="1200" i="1" dirty="0"/>
              <a:t>TR&amp;D3</a:t>
            </a:r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flipH="1" flipV="1">
            <a:off x="4450100" y="3816750"/>
            <a:ext cx="916492" cy="164732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68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F737F-B3DD-4E76-B937-76134DC214F4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118443" y="0"/>
            <a:ext cx="2025557" cy="736000"/>
            <a:chOff x="2736850" y="1130300"/>
            <a:chExt cx="3584586" cy="1257300"/>
          </a:xfrm>
        </p:grpSpPr>
        <p:sp>
          <p:nvSpPr>
            <p:cNvPr id="9" name="Rounded Rectangle 8"/>
            <p:cNvSpPr/>
            <p:nvPr/>
          </p:nvSpPr>
          <p:spPr>
            <a:xfrm>
              <a:off x="2736850" y="1130300"/>
              <a:ext cx="3573164" cy="12573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5"/>
            <p:cNvGrpSpPr/>
            <p:nvPr/>
          </p:nvGrpSpPr>
          <p:grpSpPr>
            <a:xfrm>
              <a:off x="2943243" y="1268265"/>
              <a:ext cx="3378193" cy="907206"/>
              <a:chOff x="3006743" y="1266583"/>
              <a:chExt cx="3201114" cy="8240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38009" y="1278751"/>
                <a:ext cx="1669848" cy="811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BioS</a:t>
                </a:r>
                <a:endParaRPr lang="en-US" sz="2800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767668" y="1266583"/>
                <a:ext cx="817534" cy="817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06743" y="1270001"/>
                <a:ext cx="824428" cy="81411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5715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/>
                    <a:cs typeface="Arial Rounded MT Bold"/>
                  </a:rPr>
                  <a:t>M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0" y="0"/>
            <a:ext cx="2954720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Training &amp; Dissemination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2125682"/>
            <a:ext cx="88543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Jenea Adams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(Ivet Bahar, TR&amp;D1)</a:t>
            </a:r>
          </a:p>
          <a:p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sensors/effectors in protein-protein interactions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Selected participant for the Annual REU Symposium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Arlington, VA (October 2018)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Abstract accepted at Annual Biomedical Research Conference for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Minority Students (ABRCMS), Indianapolis, IN (November 2018) </a:t>
            </a:r>
          </a:p>
          <a:p>
            <a:endParaRPr lang="en-US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Caleb Reagor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(Jim Faeder, TR&amp;D3)</a:t>
            </a:r>
          </a:p>
          <a:p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information transmission in G protein-coupled </a:t>
            </a:r>
          </a:p>
          <a:p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receptor signaling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Work selected as plenary presentation at the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Duquesne Annual Research Symposium</a:t>
            </a:r>
          </a:p>
        </p:txBody>
      </p:sp>
      <p:sp>
        <p:nvSpPr>
          <p:cNvPr id="17" name="Title 12"/>
          <p:cNvSpPr>
            <a:spLocks noGrp="1"/>
          </p:cNvSpPr>
          <p:nvPr>
            <p:ph type="title"/>
          </p:nvPr>
        </p:nvSpPr>
        <p:spPr>
          <a:xfrm>
            <a:off x="297205" y="685800"/>
            <a:ext cx="854959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TECBio REU Internship Success Stories!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r="20016" b="50353"/>
          <a:stretch/>
        </p:blipFill>
        <p:spPr>
          <a:xfrm>
            <a:off x="7118443" y="1719268"/>
            <a:ext cx="1888347" cy="1874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43" y="4588653"/>
            <a:ext cx="1888347" cy="188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9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7440</TotalTime>
  <Words>746</Words>
  <Application>Microsoft Office PowerPoint</Application>
  <PresentationFormat>On-screen Show (4:3)</PresentationFormat>
  <Paragraphs>249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Georgia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Cell Modeling Workshop </vt:lpstr>
      <vt:lpstr>Cell Modeling Workshop - 2018 </vt:lpstr>
      <vt:lpstr>2019 Preliminary Workshop Plan</vt:lpstr>
      <vt:lpstr>TECBio REU Internship </vt:lpstr>
      <vt:lpstr>TECBio REU Internship </vt:lpstr>
      <vt:lpstr>TECBio REU Internship Success Stories! </vt:lpstr>
      <vt:lpstr>MMBioS Visitor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Pre-College Program in Computational Biology (summer 2019)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Technology Research Center (P41)</dc:title>
  <dc:creator>Ayoob, Joseph C</dc:creator>
  <cp:lastModifiedBy>Alexander Ropelewski</cp:lastModifiedBy>
  <cp:revision>794</cp:revision>
  <dcterms:created xsi:type="dcterms:W3CDTF">2011-08-16T17:40:06Z</dcterms:created>
  <dcterms:modified xsi:type="dcterms:W3CDTF">2018-10-09T13:41:52Z</dcterms:modified>
</cp:coreProperties>
</file>