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581" r:id="rId2"/>
    <p:sldId id="599" r:id="rId3"/>
    <p:sldId id="582" r:id="rId4"/>
    <p:sldId id="601" r:id="rId5"/>
    <p:sldId id="583" r:id="rId6"/>
    <p:sldId id="584" r:id="rId7"/>
    <p:sldId id="603" r:id="rId8"/>
    <p:sldId id="585" r:id="rId9"/>
    <p:sldId id="586" r:id="rId10"/>
    <p:sldId id="588" r:id="rId11"/>
    <p:sldId id="587" r:id="rId12"/>
    <p:sldId id="592" r:id="rId13"/>
    <p:sldId id="604" r:id="rId14"/>
    <p:sldId id="595" r:id="rId15"/>
    <p:sldId id="594" r:id="rId16"/>
    <p:sldId id="598" r:id="rId17"/>
    <p:sldId id="590" r:id="rId18"/>
    <p:sldId id="591" r:id="rId19"/>
    <p:sldId id="593" r:id="rId20"/>
    <p:sldId id="589" r:id="rId21"/>
    <p:sldId id="596" r:id="rId22"/>
    <p:sldId id="597" r:id="rId23"/>
    <p:sldId id="602" r:id="rId24"/>
    <p:sldId id="60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419AF"/>
    <a:srgbClr val="400080"/>
    <a:srgbClr val="004080"/>
    <a:srgbClr val="009999"/>
    <a:srgbClr val="003399"/>
    <a:srgbClr val="3399FF"/>
    <a:srgbClr val="FF9900"/>
    <a:srgbClr val="FFFFCC"/>
    <a:srgbClr val="FFFF99"/>
    <a:srgbClr val="FF66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425" autoAdjust="0"/>
    <p:restoredTop sz="92057" autoAdjust="0"/>
  </p:normalViewPr>
  <p:slideViewPr>
    <p:cSldViewPr>
      <p:cViewPr>
        <p:scale>
          <a:sx n="150" d="100"/>
          <a:sy n="150" d="100"/>
        </p:scale>
        <p:origin x="-106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13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B0DD4-7BD1-F843-9418-F9D540F33A38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A07EC-FB6F-074F-8DD4-EA1A40D21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2734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BF28E-1DC5-493E-9B46-79B86135560A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16C8D-BA9E-4FF3-A7D5-80477BC9AD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89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6C8D-BA9E-4FF3-A7D5-80477BC9AD6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6C8D-BA9E-4FF3-A7D5-80477BC9AD6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6C8D-BA9E-4FF3-A7D5-80477BC9AD6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5147D43-6B33-2F44-9A7A-5909CD3500C9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 descr="MMBioS_Logo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67600" y="6380498"/>
            <a:ext cx="1600200" cy="4775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C5FC-4BCE-3B4F-98EF-A38294F97F94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34ED-3570-4E4C-8301-C2F4944C412F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8174736" y="-60960"/>
            <a:ext cx="762000" cy="365760"/>
          </a:xfrm>
        </p:spPr>
        <p:txBody>
          <a:bodyPr rtlCol="0"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189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8326-5D61-EF41-B103-2AF6304CBB17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EFB0-9F0A-A74D-B134-E96B7101453B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AF0D-4FFD-3A4E-8727-D147BA307ED6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A75676-35B4-2046-BD43-14B501F618EC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25A8ED3-BA9B-294B-8A5E-C7664DE845AA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7FFC4-7FF0-294A-9AFA-9A576F092BAF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1FBD3-1CCF-9343-A24E-40B39AA8EF2F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8D9-47F7-E646-958B-2AE23B8BF3FC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4008E8F-F329-6043-B3D4-9B863137F469}" type="datetime1">
              <a:rPr lang="en-US" smtClean="0"/>
              <a:pPr/>
              <a:t>10/7/18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MMBioS_Logo-1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67600" y="6380498"/>
            <a:ext cx="1600200" cy="4775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ncbi.nlm.nih.gov/pubmed/?term=Choquet%20D%5BAuthor%5D&amp;cauthor=true&amp;cauthor_uid=30044218" TargetMode="External"/><Relationship Id="rId12" Type="http://schemas.openxmlformats.org/officeDocument/2006/relationships/hyperlink" Target="https://www.ncbi.nlm.nih.gov/pubmed/?term=Thoumine%20O%5BAuthor%5D&amp;cauthor=true&amp;cauthor_uid=30044218" TargetMode="External"/><Relationship Id="rId13" Type="http://schemas.openxmlformats.org/officeDocument/2006/relationships/hyperlink" Target="https://www.ncbi.nlm.nih.gov/pubmed/?term=Hosy%20E%5BAuthor%5D&amp;cauthor=true&amp;cauthor_uid=30044218" TargetMode="External"/><Relationship Id="rId14" Type="http://schemas.openxmlformats.org/officeDocument/2006/relationships/hyperlink" Target="https://www.ncbi.nlm.nih.gov/pubmed/?term=hosy+barto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tiff"/><Relationship Id="rId4" Type="http://schemas.openxmlformats.org/officeDocument/2006/relationships/hyperlink" Target="https://www.ncbi.nlm.nih.gov/pubmed/?term=Haas%20KT%5BAuthor%5D&amp;cauthor=true&amp;cauthor_uid=30044218" TargetMode="External"/><Relationship Id="rId5" Type="http://schemas.openxmlformats.org/officeDocument/2006/relationships/hyperlink" Target="https://www.ncbi.nlm.nih.gov/pubmed/?term=Compans%20B%5BAuthor%5D&amp;cauthor=true&amp;cauthor_uid=30044218" TargetMode="External"/><Relationship Id="rId6" Type="http://schemas.openxmlformats.org/officeDocument/2006/relationships/hyperlink" Target="https://www.ncbi.nlm.nih.gov/pubmed/?term=Letellier%20M%5BAuthor%5D&amp;cauthor=true&amp;cauthor_uid=30044218" TargetMode="External"/><Relationship Id="rId7" Type="http://schemas.openxmlformats.org/officeDocument/2006/relationships/hyperlink" Target="https://www.ncbi.nlm.nih.gov/pubmed/?term=Bartol%20TM%5BAuthor%5D&amp;cauthor=true&amp;cauthor_uid=30044218" TargetMode="External"/><Relationship Id="rId8" Type="http://schemas.openxmlformats.org/officeDocument/2006/relationships/hyperlink" Target="https://www.ncbi.nlm.nih.gov/pubmed/?term=Grillo-Bosch%20D%5BAuthor%5D&amp;cauthor=true&amp;cauthor_uid=30044218" TargetMode="External"/><Relationship Id="rId9" Type="http://schemas.openxmlformats.org/officeDocument/2006/relationships/hyperlink" Target="https://www.ncbi.nlm.nih.gov/pubmed/?term=Sejnowski%20TJ%5BAuthor%5D&amp;cauthor=true&amp;cauthor_uid=30044218" TargetMode="External"/><Relationship Id="rId10" Type="http://schemas.openxmlformats.org/officeDocument/2006/relationships/hyperlink" Target="https://www.ncbi.nlm.nih.gov/pubmed/?term=Sainlos%20M%5BAuthor%5D&amp;cauthor=true&amp;cauthor_uid=30044218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video" Target="file://localhost/Users/bartol/animations/ampar_diffusion_v3.mov" TargetMode="Externa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5.png"/><Relationship Id="rId1" Type="http://schemas.openxmlformats.org/officeDocument/2006/relationships/video" Target="file://localhost/Users/bartol/animations/allglur_movie_1.mov" TargetMode="Externa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artol/animations/mito2_rachel_movie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artol/animations/mito2_rachel_movie2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TR&amp;D2   Cell Modeling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Leader: Terry </a:t>
            </a:r>
            <a:r>
              <a:rPr lang="en-US" dirty="0" err="1" smtClean="0"/>
              <a:t>Sejnowski</a:t>
            </a:r>
            <a:r>
              <a:rPr lang="en-US" dirty="0" smtClean="0"/>
              <a:t>, Salk Institute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Team:</a:t>
            </a:r>
          </a:p>
          <a:p>
            <a:pPr lvl="1">
              <a:buNone/>
            </a:pPr>
            <a:r>
              <a:rPr lang="en-US" dirty="0" smtClean="0"/>
              <a:t>	Tom </a:t>
            </a:r>
            <a:r>
              <a:rPr lang="en-US" dirty="0" err="1" smtClean="0"/>
              <a:t>Bartol</a:t>
            </a:r>
            <a:r>
              <a:rPr lang="en-US" dirty="0" smtClean="0"/>
              <a:t> (Salk)</a:t>
            </a:r>
          </a:p>
          <a:p>
            <a:pPr lvl="1">
              <a:buNone/>
            </a:pPr>
            <a:r>
              <a:rPr lang="en-US" dirty="0" smtClean="0"/>
              <a:t>	Bob </a:t>
            </a:r>
            <a:r>
              <a:rPr lang="en-US" dirty="0" err="1" smtClean="0"/>
              <a:t>Kuczewski</a:t>
            </a:r>
            <a:r>
              <a:rPr lang="en-US" dirty="0" smtClean="0"/>
              <a:t> (Salk)</a:t>
            </a:r>
          </a:p>
          <a:p>
            <a:pPr lvl="1">
              <a:buNone/>
            </a:pPr>
            <a:r>
              <a:rPr lang="en-US" dirty="0" smtClean="0"/>
              <a:t>	Oliver Ernst (Salk)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err="1" smtClean="0"/>
              <a:t>Mariam</a:t>
            </a:r>
            <a:r>
              <a:rPr lang="en-US" dirty="0" smtClean="0"/>
              <a:t> </a:t>
            </a:r>
            <a:r>
              <a:rPr lang="en-US" dirty="0" err="1" smtClean="0"/>
              <a:t>Ordyan</a:t>
            </a:r>
            <a:r>
              <a:rPr lang="en-US" dirty="0" smtClean="0"/>
              <a:t> (Salk)</a:t>
            </a:r>
          </a:p>
          <a:p>
            <a:pPr lvl="1">
              <a:buNone/>
            </a:pPr>
            <a:r>
              <a:rPr lang="en-US" dirty="0" smtClean="0"/>
              <a:t>	Sophia </a:t>
            </a:r>
            <a:r>
              <a:rPr lang="en-US" dirty="0" err="1" smtClean="0"/>
              <a:t>Hirakis</a:t>
            </a:r>
            <a:r>
              <a:rPr lang="en-US" dirty="0" smtClean="0"/>
              <a:t> (Salk)</a:t>
            </a:r>
          </a:p>
          <a:p>
            <a:pPr lvl="1">
              <a:buNone/>
            </a:pPr>
            <a:r>
              <a:rPr lang="en-US" dirty="0" smtClean="0"/>
              <a:t>	Mohammad </a:t>
            </a:r>
            <a:r>
              <a:rPr lang="en-US" dirty="0" err="1" smtClean="0"/>
              <a:t>Samavat</a:t>
            </a:r>
            <a:r>
              <a:rPr lang="en-US" dirty="0" smtClean="0"/>
              <a:t> (Salk)</a:t>
            </a:r>
          </a:p>
          <a:p>
            <a:pPr lvl="1">
              <a:buNone/>
            </a:pPr>
            <a:r>
              <a:rPr lang="en-US" dirty="0" smtClean="0"/>
              <a:t>	Art Wetzel (PSC)</a:t>
            </a:r>
          </a:p>
          <a:p>
            <a:pPr lvl="1">
              <a:buNone/>
            </a:pPr>
            <a:r>
              <a:rPr lang="en-US" dirty="0" smtClean="0"/>
              <a:t>	Greg Hood (PSC)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4" name="Picture 13" descr="cellblender_colored_bngl_complex_full_sc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382000" cy="5409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112" y="3657600"/>
            <a:ext cx="3342288" cy="2423159"/>
          </a:xfrm>
          <a:prstGeom prst="rect">
            <a:avLst/>
          </a:prstGeom>
        </p:spPr>
      </p:pic>
      <p:sp>
        <p:nvSpPr>
          <p:cNvPr id="16" name="Large-Scale Ordered Spatial Structure Emerges…"/>
          <p:cNvSpPr txBox="1">
            <a:spLocks noGrp="1"/>
          </p:cNvSpPr>
          <p:nvPr>
            <p:ph type="title"/>
          </p:nvPr>
        </p:nvSpPr>
        <p:spPr>
          <a:xfrm>
            <a:off x="304800" y="493353"/>
            <a:ext cx="7804547" cy="497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n-US" sz="2000" dirty="0" smtClean="0"/>
              <a:t>Define, Simulate, and Visualize Spatially Structured Complexes</a:t>
            </a:r>
            <a:endParaRPr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ssues for Discussion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04547" cy="49724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Challenges in simulation of Spatially Structured Complexes</a:t>
            </a:r>
            <a:endParaRPr sz="2000" dirty="0"/>
          </a:p>
        </p:txBody>
      </p:sp>
      <p:sp>
        <p:nvSpPr>
          <p:cNvPr id="186" name="How to get coordinates of components (i.e. binding sites)?…"/>
          <p:cNvSpPr txBox="1"/>
          <p:nvPr/>
        </p:nvSpPr>
        <p:spPr>
          <a:xfrm>
            <a:off x="457200" y="1676400"/>
            <a:ext cx="8305800" cy="3149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380673" indent="-380673">
              <a:buSzPct val="100000"/>
              <a:buAutoNum type="arabicParenR"/>
              <a:defRPr sz="3000"/>
            </a:pPr>
            <a:r>
              <a:rPr sz="2000" dirty="0"/>
              <a:t>How to get coordinates </a:t>
            </a:r>
            <a:r>
              <a:rPr sz="2000" dirty="0" smtClean="0"/>
              <a:t>of </a:t>
            </a:r>
            <a:r>
              <a:rPr sz="2000" dirty="0"/>
              <a:t>components (i.e. binding sites)</a:t>
            </a:r>
            <a:r>
              <a:rPr sz="2000" dirty="0" smtClean="0"/>
              <a:t>?</a:t>
            </a:r>
            <a:endParaRPr lang="en-US" sz="2000" dirty="0" smtClean="0"/>
          </a:p>
          <a:p>
            <a:pPr marL="914400" lvl="1" indent="-457200">
              <a:buSzPct val="100000"/>
              <a:buFont typeface="+mj-lt"/>
              <a:buAutoNum type="alphaLcParenR"/>
              <a:defRPr sz="3000"/>
            </a:pPr>
            <a:r>
              <a:rPr sz="2000" dirty="0" smtClean="0"/>
              <a:t>from PDB?</a:t>
            </a:r>
          </a:p>
          <a:p>
            <a:pPr marL="380673" indent="-380673">
              <a:buSzPct val="100000"/>
              <a:buAutoNum type="arabicParenR"/>
              <a:defRPr sz="3000"/>
            </a:pPr>
            <a:r>
              <a:rPr sz="2000" dirty="0" smtClean="0"/>
              <a:t>How </a:t>
            </a:r>
            <a:r>
              <a:rPr sz="2000" dirty="0"/>
              <a:t>to</a:t>
            </a:r>
            <a:r>
              <a:rPr sz="2000" dirty="0" smtClean="0"/>
              <a:t> </a:t>
            </a:r>
            <a:r>
              <a:rPr lang="en-US" sz="2000" dirty="0" smtClean="0"/>
              <a:t>handle</a:t>
            </a:r>
            <a:r>
              <a:rPr sz="2000" dirty="0" smtClean="0"/>
              <a:t> </a:t>
            </a:r>
            <a:r>
              <a:rPr sz="2000" dirty="0"/>
              <a:t>diffusion of small </a:t>
            </a:r>
            <a:r>
              <a:rPr sz="2000" dirty="0" smtClean="0"/>
              <a:t>complexes?</a:t>
            </a:r>
            <a:endParaRPr lang="en-US" sz="2000" dirty="0" smtClean="0"/>
          </a:p>
          <a:p>
            <a:pPr marL="914400" lvl="1" indent="-457200">
              <a:buSzPct val="100000"/>
              <a:buFont typeface="+mj-lt"/>
              <a:buAutoNum type="alphaLcParenR"/>
              <a:defRPr sz="3000"/>
            </a:pPr>
            <a:r>
              <a:rPr sz="2000" dirty="0" smtClean="0"/>
              <a:t>aggregation of macromolecule members/components?</a:t>
            </a:r>
          </a:p>
          <a:p>
            <a:pPr marL="380673" indent="-380673">
              <a:buSzPct val="100000"/>
              <a:buAutoNum type="arabicParenR"/>
              <a:defRPr sz="3000"/>
            </a:pPr>
            <a:r>
              <a:rPr sz="2000" dirty="0" smtClean="0"/>
              <a:t>How </a:t>
            </a:r>
            <a:r>
              <a:rPr sz="2000" dirty="0"/>
              <a:t>to do diffusion of large complexes</a:t>
            </a:r>
            <a:r>
              <a:rPr sz="2000" dirty="0" smtClean="0"/>
              <a:t>?</a:t>
            </a:r>
            <a:endParaRPr lang="en-US" sz="2000" dirty="0" smtClean="0"/>
          </a:p>
          <a:p>
            <a:pPr marL="914400" lvl="1" indent="-457200">
              <a:buSzPct val="100000"/>
              <a:buFont typeface="+mj-lt"/>
              <a:buAutoNum type="alphaLcParenR"/>
              <a:defRPr sz="3000"/>
            </a:pPr>
            <a:r>
              <a:rPr sz="2000" dirty="0" smtClean="0"/>
              <a:t>tumbling?</a:t>
            </a:r>
          </a:p>
          <a:p>
            <a:pPr marL="380673" indent="-380673">
              <a:buSzPct val="100000"/>
              <a:buAutoNum type="arabicParenR"/>
              <a:defRPr sz="3000"/>
            </a:pPr>
            <a:r>
              <a:rPr sz="2000" dirty="0" smtClean="0"/>
              <a:t>How </a:t>
            </a:r>
            <a:r>
              <a:rPr sz="2000" dirty="0"/>
              <a:t>to do collision detection?</a:t>
            </a:r>
          </a:p>
          <a:p>
            <a:pPr marL="862859" lvl="1" indent="-380673">
              <a:buSzPct val="100000"/>
              <a:buAutoNum type="alphaLcParenR"/>
              <a:defRPr sz="3000"/>
            </a:pPr>
            <a:r>
              <a:rPr sz="2000" dirty="0"/>
              <a:t>non-space-filling/non-crowding</a:t>
            </a:r>
            <a:r>
              <a:rPr sz="2000" dirty="0" smtClean="0"/>
              <a:t>?</a:t>
            </a:r>
            <a:endParaRPr lang="en-US" sz="2000" dirty="0" smtClean="0"/>
          </a:p>
          <a:p>
            <a:pPr marL="862859" lvl="1" indent="-380673">
              <a:buSzPct val="100000"/>
              <a:buAutoNum type="alphaLcParenR"/>
              <a:defRPr sz="3000"/>
            </a:pPr>
            <a:r>
              <a:rPr sz="2000" dirty="0" smtClean="0"/>
              <a:t>space</a:t>
            </a:r>
            <a:r>
              <a:rPr sz="2000" dirty="0"/>
              <a:t>-filling/crowding</a:t>
            </a:r>
            <a:r>
              <a:rPr sz="2000" dirty="0" smtClean="0"/>
              <a:t>?</a:t>
            </a:r>
            <a:endParaRPr lang="en-US" sz="2000" dirty="0" smtClean="0"/>
          </a:p>
          <a:p>
            <a:pPr marL="405659" indent="-380673">
              <a:buSzPct val="100000"/>
              <a:buAutoNum type="arabicParenR"/>
              <a:defRPr sz="3000"/>
            </a:pPr>
            <a:r>
              <a:rPr sz="2000" dirty="0" smtClean="0"/>
              <a:t>Other </a:t>
            </a:r>
            <a:r>
              <a:rPr sz="2000" dirty="0"/>
              <a:t>issues?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/>
          <p:cNvGrpSpPr/>
          <p:nvPr/>
        </p:nvGrpSpPr>
        <p:grpSpPr>
          <a:xfrm>
            <a:off x="152400" y="1944267"/>
            <a:ext cx="8829271" cy="4380333"/>
            <a:chOff x="0" y="0"/>
            <a:chExt cx="12557185" cy="6229805"/>
          </a:xfrm>
        </p:grpSpPr>
        <p:sp>
          <p:nvSpPr>
            <p:cNvPr id="158" name="Rectangle"/>
            <p:cNvSpPr/>
            <p:nvPr/>
          </p:nvSpPr>
          <p:spPr>
            <a:xfrm>
              <a:off x="0" y="0"/>
              <a:ext cx="12557186" cy="62298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defTabSz="412735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pic>
          <p:nvPicPr>
            <p:cNvPr id="159" name="nanodomain_disruption_fig.tiff" descr="nanodomain_disruption_fig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5219" y="217667"/>
              <a:ext cx="12009265" cy="5576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"/>
          <p:cNvGrpSpPr/>
          <p:nvPr/>
        </p:nvGrpSpPr>
        <p:grpSpPr>
          <a:xfrm>
            <a:off x="152400" y="685800"/>
            <a:ext cx="8839200" cy="1066800"/>
            <a:chOff x="0" y="0"/>
            <a:chExt cx="12571305" cy="1200604"/>
          </a:xfrm>
        </p:grpSpPr>
        <p:sp>
          <p:nvSpPr>
            <p:cNvPr id="161" name="Rectangle"/>
            <p:cNvSpPr/>
            <p:nvPr/>
          </p:nvSpPr>
          <p:spPr>
            <a:xfrm>
              <a:off x="0" y="0"/>
              <a:ext cx="12571305" cy="12006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27093" tIns="27093" rIns="27093" bIns="27093" numCol="1" anchor="ctr">
              <a:noAutofit/>
            </a:bodyPr>
            <a:lstStyle/>
            <a:p>
              <a:pPr defTabSz="412735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62" name="Pre-post synaptic alignment through neuroligin-1 tunes synaptic transmission efficiency.…"/>
            <p:cNvSpPr txBox="1"/>
            <p:nvPr/>
          </p:nvSpPr>
          <p:spPr>
            <a:xfrm>
              <a:off x="60572" y="165271"/>
              <a:ext cx="12428204" cy="714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 defTabSz="228592">
                <a:lnSpc>
                  <a:spcPts val="2672"/>
                </a:lnSpc>
                <a:spcBef>
                  <a:spcPts val="352"/>
                </a:spcBef>
                <a:defRPr sz="2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 dirty="0"/>
                <a:t>Pre-post synaptic alignment through neuroligin-1 tunes synaptic transmission efficiency.</a:t>
              </a:r>
            </a:p>
            <a:p>
              <a:pPr defTabSz="228592">
                <a:lnSpc>
                  <a:spcPts val="1898"/>
                </a:lnSpc>
                <a:defRPr sz="1600" u="sng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hlinkClick r:id="rId4"/>
                </a:rPr>
                <a:t>Haas KT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5"/>
                </a:rPr>
                <a:t>Compans B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6"/>
                </a:rPr>
                <a:t>Letellier M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7"/>
                </a:rPr>
                <a:t>Bartol TM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8"/>
                </a:rPr>
                <a:t>Grillo-Bosch D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9"/>
                </a:rPr>
                <a:t>Sejnowski TJ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10"/>
                </a:rPr>
                <a:t>Sainlos M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11"/>
                </a:rPr>
                <a:t>Choquet D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12"/>
                </a:rPr>
                <a:t>Thoumine O</a:t>
              </a:r>
              <a:r>
                <a:rPr sz="1200" u="none" dirty="0">
                  <a:solidFill>
                    <a:srgbClr val="000000"/>
                  </a:solidFill>
                </a:rPr>
                <a:t>, </a:t>
              </a:r>
              <a:r>
                <a:rPr sz="1200" dirty="0">
                  <a:hlinkClick r:id="rId13"/>
                </a:rPr>
                <a:t>Hosy E</a:t>
              </a:r>
              <a:endParaRPr sz="1200" u="none" dirty="0">
                <a:solidFill>
                  <a:srgbClr val="000000"/>
                </a:solidFill>
              </a:endParaRPr>
            </a:p>
          </p:txBody>
        </p:sp>
        <p:sp>
          <p:nvSpPr>
            <p:cNvPr id="163" name="Elife. 2018 Jul 25;7. pii: e31755. doi: 10.7554/eLife.31755."/>
            <p:cNvSpPr txBox="1"/>
            <p:nvPr/>
          </p:nvSpPr>
          <p:spPr>
            <a:xfrm>
              <a:off x="55553" y="743340"/>
              <a:ext cx="5724020" cy="336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 defTabSz="228592">
                <a:lnSpc>
                  <a:spcPts val="1969"/>
                </a:lnSpc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u="sng" dirty="0">
                  <a:solidFill>
                    <a:srgbClr val="660066"/>
                  </a:solidFill>
                  <a:hlinkClick r:id="rId14"/>
                </a:rPr>
                <a:t>Elife.</a:t>
              </a:r>
              <a:r>
                <a:rPr sz="1200" dirty="0"/>
                <a:t> 2018 Jul 25;7. pii: e31755. doi: 10.7554/eLife.31755.</a:t>
              </a:r>
            </a:p>
          </p:txBody>
        </p:sp>
      </p:grpSp>
      <p:sp>
        <p:nvSpPr>
          <p:cNvPr id="165" name="nGlu 2000"/>
          <p:cNvSpPr txBox="1"/>
          <p:nvPr/>
        </p:nvSpPr>
        <p:spPr>
          <a:xfrm>
            <a:off x="3352800" y="4374177"/>
            <a:ext cx="782287" cy="256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nGlu 2000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ep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6576939" cy="49166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6858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AMPAR Diffusion </a:t>
            </a:r>
            <a:r>
              <a:rPr lang="en-US" dirty="0" smtClean="0"/>
              <a:t>and</a:t>
            </a:r>
            <a:r>
              <a:rPr lang="en-US" dirty="0" smtClean="0"/>
              <a:t> Clustering Reduces AMPAR Desensitization During </a:t>
            </a:r>
            <a:r>
              <a:rPr lang="en-US" dirty="0" err="1" smtClean="0"/>
              <a:t>EPSCs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1002268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(previously shown experimentally by </a:t>
            </a:r>
            <a:r>
              <a:rPr lang="en-US" i="1" dirty="0" err="1" smtClean="0"/>
              <a:t>Constals</a:t>
            </a:r>
            <a:r>
              <a:rPr lang="en-US" i="1" dirty="0" smtClean="0"/>
              <a:t> </a:t>
            </a:r>
            <a:r>
              <a:rPr lang="en-US" i="1" dirty="0" smtClean="0"/>
              <a:t>et al., Neuron, 2015)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1" name="ampar_diffusion_v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4023"/>
            <a:ext cx="2971800" cy="174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" name="allglur_movie_1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6757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Specific Aim 2.  Create a Geometry Preparation Pipeline for </a:t>
            </a:r>
            <a:r>
              <a:rPr lang="en-US" b="1" dirty="0" err="1" smtClean="0"/>
              <a:t>MCell/CellBlender</a:t>
            </a: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DBP7:  Collaboration with Kristen Harris Lab </a:t>
            </a:r>
          </a:p>
          <a:p>
            <a:r>
              <a:rPr lang="en-US" dirty="0" smtClean="0"/>
              <a:t>(NSF </a:t>
            </a:r>
            <a:r>
              <a:rPr lang="en-US" dirty="0" err="1" smtClean="0"/>
              <a:t>NeuroNex</a:t>
            </a:r>
            <a:r>
              <a:rPr lang="en-US" dirty="0" smtClean="0"/>
              <a:t> Technology Hub)</a:t>
            </a:r>
          </a:p>
          <a:p>
            <a:r>
              <a:rPr lang="en-US" dirty="0" smtClean="0"/>
              <a:t>Scale-up throughput of 3DEM Pipeline</a:t>
            </a:r>
          </a:p>
          <a:p>
            <a:r>
              <a:rPr lang="en-US" dirty="0" smtClean="0"/>
              <a:t>Integration of </a:t>
            </a:r>
            <a:r>
              <a:rPr lang="en-US" dirty="0" err="1" smtClean="0"/>
              <a:t>Neuropil</a:t>
            </a:r>
            <a:r>
              <a:rPr lang="en-US" dirty="0" smtClean="0"/>
              <a:t> Tools and </a:t>
            </a:r>
            <a:r>
              <a:rPr lang="en-US" dirty="0" err="1" smtClean="0"/>
              <a:t>SWiFT</a:t>
            </a:r>
            <a:r>
              <a:rPr lang="en-US" dirty="0" smtClean="0"/>
              <a:t>-IR</a:t>
            </a:r>
          </a:p>
          <a:p>
            <a:endParaRPr lang="en-US" dirty="0" smtClean="0"/>
          </a:p>
          <a:p>
            <a:r>
              <a:rPr lang="en-US" dirty="0" smtClean="0"/>
              <a:t>Co-hosted 3DEM Workshop at Austin in August</a:t>
            </a:r>
          </a:p>
          <a:p>
            <a:endParaRPr lang="en-US" dirty="0" smtClean="0"/>
          </a:p>
          <a:p>
            <a:r>
              <a:rPr lang="en-US" dirty="0" smtClean="0"/>
              <a:t>Co-organizing </a:t>
            </a:r>
            <a:r>
              <a:rPr lang="en-US" dirty="0" err="1" smtClean="0"/>
              <a:t>NeuroNex</a:t>
            </a:r>
            <a:r>
              <a:rPr lang="en-US" dirty="0" smtClean="0"/>
              <a:t> Workshop at </a:t>
            </a:r>
            <a:r>
              <a:rPr lang="en-US" dirty="0" err="1" smtClean="0"/>
              <a:t>SfN</a:t>
            </a:r>
            <a:r>
              <a:rPr lang="en-US" dirty="0" smtClean="0"/>
              <a:t> in November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" name="Picture 11" descr="bartol_et_al_eLife_201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8580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200" y="641246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26 distinguishable sizes = 4.7 bits of information in synaptic weight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2133600"/>
            <a:ext cx="7772400" cy="4215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09600"/>
            <a:ext cx="7924800" cy="1699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276600"/>
            <a:ext cx="92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2.8 bits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3276600"/>
            <a:ext cx="92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3.2 bits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ssues for Discussion"/>
          <p:cNvSpPr txBox="1">
            <a:spLocks noGrp="1"/>
          </p:cNvSpPr>
          <p:nvPr>
            <p:ph type="title"/>
          </p:nvPr>
        </p:nvSpPr>
        <p:spPr>
          <a:xfrm>
            <a:off x="304800" y="609600"/>
            <a:ext cx="8839200" cy="6752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lang="en-US" sz="2000" dirty="0" err="1" smtClean="0"/>
              <a:t>Subaim</a:t>
            </a:r>
            <a:r>
              <a:rPr lang="en-US" sz="2000" dirty="0" smtClean="0"/>
              <a:t> 2.1: Improved workflow for high quality alignment of 3DEM datasets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Robust and User Friendly Interface for </a:t>
            </a:r>
            <a:r>
              <a:rPr lang="en-US" sz="2000" dirty="0" err="1" smtClean="0"/>
              <a:t>SWiFT</a:t>
            </a:r>
            <a:r>
              <a:rPr lang="en-US" sz="2000" dirty="0" smtClean="0"/>
              <a:t>-IR</a:t>
            </a:r>
            <a:endParaRPr sz="2000" dirty="0"/>
          </a:p>
        </p:txBody>
      </p:sp>
      <p:sp>
        <p:nvSpPr>
          <p:cNvPr id="4" name="Rectangle 3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82000" cy="5050178"/>
          </a:xfrm>
          <a:prstGeom prst="rect">
            <a:avLst/>
          </a:prstGeom>
          <a:noFill/>
        </p:spPr>
      </p:pic>
      <p:pic>
        <p:nvPicPr>
          <p:cNvPr id="6" name="Picture 5" descr="besta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590800"/>
            <a:ext cx="29718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715000"/>
            <a:ext cx="853439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SWiFT</a:t>
            </a:r>
            <a:r>
              <a:rPr lang="en-US" dirty="0" smtClean="0"/>
              <a:t>-IR alignment of </a:t>
            </a:r>
            <a:r>
              <a:rPr lang="en-US" dirty="0" err="1" smtClean="0"/>
              <a:t>tSEM</a:t>
            </a:r>
            <a:r>
              <a:rPr lang="en-US" dirty="0" smtClean="0"/>
              <a:t> image dataset in hippocampus from Harris Lab.</a:t>
            </a:r>
          </a:p>
          <a:p>
            <a:r>
              <a:rPr lang="en-US" dirty="0" smtClean="0"/>
              <a:t>The registered volume contains 17500 </a:t>
            </a:r>
            <a:r>
              <a:rPr lang="en-US" dirty="0" err="1" smtClean="0"/>
              <a:t>x</a:t>
            </a:r>
            <a:r>
              <a:rPr lang="en-US" dirty="0" smtClean="0"/>
              <a:t> 17500 </a:t>
            </a:r>
            <a:r>
              <a:rPr lang="en-US" dirty="0" err="1" smtClean="0"/>
              <a:t>x</a:t>
            </a:r>
            <a:r>
              <a:rPr lang="en-US" dirty="0" smtClean="0"/>
              <a:t> 278 </a:t>
            </a:r>
            <a:r>
              <a:rPr lang="en-US" dirty="0" err="1" smtClean="0"/>
              <a:t>voxels</a:t>
            </a:r>
            <a:r>
              <a:rPr lang="en-US" dirty="0" smtClean="0"/>
              <a:t> (2nm </a:t>
            </a:r>
            <a:r>
              <a:rPr lang="en-US" dirty="0" err="1" smtClean="0"/>
              <a:t>x</a:t>
            </a:r>
            <a:r>
              <a:rPr lang="en-US" dirty="0" smtClean="0"/>
              <a:t> 2nm </a:t>
            </a:r>
            <a:r>
              <a:rPr lang="en-US" dirty="0" err="1" smtClean="0"/>
              <a:t>x</a:t>
            </a:r>
            <a:r>
              <a:rPr lang="en-US" dirty="0" smtClean="0"/>
              <a:t> 50nm).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LevelsOfInvestigation-Le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7800" y="-838200"/>
            <a:ext cx="7162800" cy="92695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7680960" cy="5638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76200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Subaim</a:t>
            </a:r>
            <a:r>
              <a:rPr lang="en-US" b="1" dirty="0" smtClean="0"/>
              <a:t> 2.2: Improved workflow for transforming segmented structures </a:t>
            </a:r>
            <a:r>
              <a:rPr lang="en-US" b="1" dirty="0" smtClean="0"/>
              <a:t>into</a:t>
            </a:r>
            <a:r>
              <a:rPr lang="en-US" b="1" dirty="0" smtClean="0"/>
              <a:t> </a:t>
            </a:r>
            <a:r>
              <a:rPr lang="en-US" b="1" dirty="0" smtClean="0"/>
              <a:t>computational </a:t>
            </a:r>
            <a:r>
              <a:rPr lang="en-US" b="1" dirty="0" smtClean="0"/>
              <a:t>quality meshes</a:t>
            </a:r>
            <a:r>
              <a:rPr lang="en-US" b="1" dirty="0" smtClean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752600"/>
            <a:ext cx="46996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Mesh Generation and Mesh </a:t>
            </a:r>
            <a:r>
              <a:rPr lang="en-US" b="1" dirty="0" smtClean="0"/>
              <a:t>Improvement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ForestTiler</a:t>
            </a:r>
            <a:r>
              <a:rPr lang="en-US" dirty="0" smtClean="0"/>
              <a:t>: Contours to Mesh Generator</a:t>
            </a:r>
          </a:p>
          <a:p>
            <a:pPr>
              <a:buFont typeface="Arial"/>
              <a:buChar char="•"/>
            </a:pPr>
            <a:r>
              <a:rPr lang="en-US" dirty="0" smtClean="0"/>
              <a:t> Geometry </a:t>
            </a:r>
            <a:r>
              <a:rPr lang="en-US" dirty="0" err="1" smtClean="0"/>
              <a:t>Perserving</a:t>
            </a:r>
            <a:r>
              <a:rPr lang="en-US" dirty="0" smtClean="0"/>
              <a:t> Adaptive </a:t>
            </a:r>
            <a:r>
              <a:rPr lang="en-US" dirty="0" err="1" smtClean="0"/>
              <a:t>Mesher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mito2_rachel_movi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323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Mitochondrion 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mito2_rachel_movie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jcp_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5452872" cy="627888"/>
          </a:xfrm>
          <a:prstGeom prst="rect">
            <a:avLst/>
          </a:prstGeom>
        </p:spPr>
      </p:pic>
      <p:pic>
        <p:nvPicPr>
          <p:cNvPr id="8" name="Picture 7" descr="jcp_ci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3078480" cy="167640"/>
          </a:xfrm>
          <a:prstGeom prst="rect">
            <a:avLst/>
          </a:prstGeom>
        </p:spPr>
      </p:pic>
      <p:pic>
        <p:nvPicPr>
          <p:cNvPr id="9" name="Picture 8" descr="rossler_fig_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3352800" cy="2676144"/>
          </a:xfrm>
          <a:prstGeom prst="rect">
            <a:avLst/>
          </a:prstGeom>
        </p:spPr>
      </p:pic>
      <p:pic>
        <p:nvPicPr>
          <p:cNvPr id="13" name="Picture 12" descr="rossler_prediction_fig_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422904" cy="1722120"/>
          </a:xfrm>
          <a:prstGeom prst="rect">
            <a:avLst/>
          </a:prstGeom>
        </p:spPr>
      </p:pic>
      <p:pic>
        <p:nvPicPr>
          <p:cNvPr id="14" name="Picture 13" descr="rossler_learned_func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057400"/>
            <a:ext cx="4907280" cy="21457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 forward, all new features await MCell</a:t>
            </a:r>
            <a:r>
              <a:rPr lang="en-US" dirty="0" smtClean="0"/>
              <a:t>-</a:t>
            </a:r>
            <a:r>
              <a:rPr lang="en-US" dirty="0" smtClean="0"/>
              <a:t>4</a:t>
            </a:r>
          </a:p>
          <a:p>
            <a:pPr lvl="1"/>
            <a:r>
              <a:rPr lang="en-US" dirty="0" smtClean="0"/>
              <a:t>Asynchronous parallel event-driven multi-scale framework supporting independent interacting agents </a:t>
            </a:r>
          </a:p>
          <a:p>
            <a:r>
              <a:rPr lang="en-US" dirty="0" smtClean="0"/>
              <a:t>Hiring new scientific programmer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3"/>
            <a:ext cx="3276600" cy="6556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 Big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686800" cy="556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/>
              <a:t>1) What </a:t>
            </a:r>
            <a:r>
              <a:rPr lang="en-US" sz="2200" dirty="0" smtClean="0"/>
              <a:t>is the </a:t>
            </a:r>
            <a:r>
              <a:rPr lang="en-US" sz="2200" dirty="0" smtClean="0"/>
              <a:t>spatiotemporal </a:t>
            </a:r>
            <a:r>
              <a:rPr lang="en-US" sz="2200" dirty="0" smtClean="0"/>
              <a:t>organization of proteins in the </a:t>
            </a:r>
            <a:r>
              <a:rPr lang="en-US" sz="2200" dirty="0" smtClean="0"/>
              <a:t>PSD</a:t>
            </a:r>
          </a:p>
          <a:p>
            <a:pPr>
              <a:buNone/>
            </a:pPr>
            <a:r>
              <a:rPr lang="en-US" sz="2200" dirty="0" smtClean="0"/>
              <a:t>2) What is the spatiotemporal organization of </a:t>
            </a:r>
            <a:r>
              <a:rPr lang="en-US" sz="2200" dirty="0" err="1" smtClean="0"/>
              <a:t>AMPARs</a:t>
            </a:r>
            <a:r>
              <a:rPr lang="en-US" sz="2200" dirty="0" smtClean="0"/>
              <a:t> in spines and dendrites</a:t>
            </a:r>
          </a:p>
          <a:p>
            <a:pPr>
              <a:buNone/>
            </a:pPr>
            <a:r>
              <a:rPr lang="en-US" sz="2200" dirty="0" smtClean="0"/>
              <a:t>3</a:t>
            </a:r>
            <a:r>
              <a:rPr lang="en-US" sz="2200" dirty="0" smtClean="0"/>
              <a:t>) How do the pre- and post- synaptic structures co-organize to form a functioning </a:t>
            </a:r>
            <a:r>
              <a:rPr lang="en-US" sz="2200" dirty="0" smtClean="0"/>
              <a:t>synapse</a:t>
            </a:r>
          </a:p>
          <a:p>
            <a:pPr>
              <a:buNone/>
            </a:pPr>
            <a:r>
              <a:rPr lang="en-US" sz="2200" dirty="0" smtClean="0"/>
              <a:t>4</a:t>
            </a:r>
            <a:r>
              <a:rPr lang="en-US" sz="2200" dirty="0" smtClean="0"/>
              <a:t>) What are the structure/function relationships among multiple spines on a </a:t>
            </a:r>
            <a:r>
              <a:rPr lang="en-US" sz="2200" dirty="0" smtClean="0"/>
              <a:t>dendrite</a:t>
            </a:r>
          </a:p>
          <a:p>
            <a:pPr>
              <a:buNone/>
            </a:pPr>
            <a:r>
              <a:rPr lang="en-US" sz="2200" dirty="0" smtClean="0"/>
              <a:t>5</a:t>
            </a:r>
            <a:r>
              <a:rPr lang="en-US" sz="2200" dirty="0" smtClean="0"/>
              <a:t>) How does this change during synaptic </a:t>
            </a:r>
            <a:r>
              <a:rPr lang="en-US" sz="2200" dirty="0" smtClean="0"/>
              <a:t>plasticity</a:t>
            </a:r>
          </a:p>
          <a:p>
            <a:pPr>
              <a:buNone/>
            </a:pPr>
            <a:r>
              <a:rPr lang="en-US" sz="2200" dirty="0" smtClean="0"/>
              <a:t>6</a:t>
            </a:r>
            <a:r>
              <a:rPr lang="en-US" sz="2200" dirty="0" smtClean="0"/>
              <a:t>) What is the energy (i.e. ATP) budget of synaptic </a:t>
            </a:r>
            <a:r>
              <a:rPr lang="en-US" sz="2200" dirty="0" smtClean="0"/>
              <a:t>plasticity</a:t>
            </a:r>
          </a:p>
          <a:p>
            <a:pPr>
              <a:buNone/>
            </a:pPr>
            <a:r>
              <a:rPr lang="en-US" sz="2200" dirty="0" smtClean="0"/>
              <a:t>7</a:t>
            </a:r>
            <a:r>
              <a:rPr lang="en-US" sz="2200" dirty="0" smtClean="0"/>
              <a:t>) How is energy demand coupled to </a:t>
            </a:r>
            <a:r>
              <a:rPr lang="en-US" sz="2200" dirty="0" smtClean="0"/>
              <a:t>energy </a:t>
            </a:r>
            <a:r>
              <a:rPr lang="en-US" sz="2200" dirty="0" smtClean="0"/>
              <a:t>supply in spines and </a:t>
            </a:r>
            <a:r>
              <a:rPr lang="en-US" sz="2200" dirty="0" smtClean="0"/>
              <a:t>dendrites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400" dirty="0" smtClean="0"/>
              <a:t>A central theme here:  </a:t>
            </a:r>
            <a:r>
              <a:rPr lang="en-US" sz="2400" dirty="0" err="1" smtClean="0"/>
              <a:t>Dendritic</a:t>
            </a:r>
            <a:r>
              <a:rPr lang="en-US" sz="2400" dirty="0" smtClean="0"/>
              <a:t> spines are crowded and dynamic biochemical environments with a high-</a:t>
            </a:r>
            <a:r>
              <a:rPr lang="en-US" sz="2400" dirty="0" smtClean="0"/>
              <a:t>degree of </a:t>
            </a:r>
            <a:r>
              <a:rPr lang="en-US" sz="2400" dirty="0" smtClean="0"/>
              <a:t>spatial organization.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837"/>
          </a:xfrm>
        </p:spPr>
        <p:txBody>
          <a:bodyPr/>
          <a:lstStyle/>
          <a:p>
            <a:r>
              <a:rPr lang="en-US" dirty="0" smtClean="0"/>
              <a:t>Our Aims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0"/>
            <a:ext cx="8991600" cy="441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700" b="1" dirty="0" smtClean="0"/>
              <a:t>Specific Aim 1.  Expand Simulation Capabilities for </a:t>
            </a:r>
            <a:r>
              <a:rPr lang="en-US" sz="1700" b="1" dirty="0" err="1" smtClean="0"/>
              <a:t>MCell</a:t>
            </a:r>
            <a:r>
              <a:rPr lang="en-US" sz="1700" b="1" dirty="0" smtClean="0"/>
              <a:t>.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1.1: Spatially structured, multi-state multi-component molecules</a:t>
            </a:r>
            <a:r>
              <a:rPr lang="en-US" sz="1700" dirty="0" smtClean="0"/>
              <a:t>.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1.2: State-dependent dynamic </a:t>
            </a:r>
            <a:r>
              <a:rPr lang="en-US" sz="1700" dirty="0" smtClean="0"/>
              <a:t>geometries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1.3: Parallel </a:t>
            </a:r>
            <a:r>
              <a:rPr lang="en-US" sz="1700" dirty="0" err="1" smtClean="0"/>
              <a:t>MCell</a:t>
            </a:r>
            <a:endParaRPr lang="en-US" sz="1700" dirty="0" smtClean="0"/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sz="1700" b="1" dirty="0" smtClean="0"/>
              <a:t>Specific Aim 2.  Create a Geometry Preparation Pipeline for </a:t>
            </a:r>
            <a:r>
              <a:rPr lang="en-US" sz="1700" b="1" dirty="0" err="1" smtClean="0"/>
              <a:t>MCell/</a:t>
            </a:r>
            <a:r>
              <a:rPr lang="en-US" sz="1700" b="1" dirty="0" err="1" smtClean="0"/>
              <a:t>CellBlender</a:t>
            </a:r>
            <a:endParaRPr lang="en-US" sz="1700" b="1" dirty="0" smtClean="0"/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2.1: Improved workflow for high quality alignment of 3DEM </a:t>
            </a:r>
            <a:r>
              <a:rPr lang="en-US" sz="1700" dirty="0" smtClean="0"/>
              <a:t>datasets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2.2: Improved workflow for transforming segmented structures into</a:t>
            </a:r>
            <a:r>
              <a:rPr lang="en-US" sz="1700" dirty="0" smtClean="0"/>
              <a:t> 	computational </a:t>
            </a:r>
            <a:r>
              <a:rPr lang="en-US" sz="1700" dirty="0" smtClean="0"/>
              <a:t>quality meshes</a:t>
            </a:r>
            <a:r>
              <a:rPr lang="en-US" sz="1700" dirty="0" smtClean="0"/>
              <a:t>.</a:t>
            </a:r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sz="1700" b="1" dirty="0" smtClean="0"/>
              <a:t>Specific Aim 3.  Expand interfaces for </a:t>
            </a:r>
            <a:r>
              <a:rPr lang="en-US" sz="1700" b="1" dirty="0" err="1" smtClean="0"/>
              <a:t>MCell</a:t>
            </a:r>
            <a:r>
              <a:rPr lang="en-US" sz="1700" b="1" dirty="0" smtClean="0"/>
              <a:t> and </a:t>
            </a:r>
            <a:r>
              <a:rPr lang="en-US" sz="1700" b="1" dirty="0" err="1" smtClean="0"/>
              <a:t>CellBlender</a:t>
            </a:r>
            <a:r>
              <a:rPr lang="en-US" sz="1700" b="1" dirty="0" smtClean="0"/>
              <a:t>.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3.1: </a:t>
            </a:r>
            <a:r>
              <a:rPr lang="en-US" sz="1700" dirty="0" err="1" smtClean="0"/>
              <a:t>libMCell</a:t>
            </a:r>
            <a:r>
              <a:rPr lang="en-US" sz="1700" dirty="0" smtClean="0"/>
              <a:t> API for advanced simulation event-scheduler/event-handler</a:t>
            </a:r>
            <a:r>
              <a:rPr lang="en-US" sz="1700" dirty="0" smtClean="0"/>
              <a:t>.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3.2: </a:t>
            </a:r>
            <a:r>
              <a:rPr lang="en-US" sz="1700" dirty="0" err="1" smtClean="0"/>
              <a:t>libMCell</a:t>
            </a:r>
            <a:r>
              <a:rPr lang="en-US" sz="1700" dirty="0" smtClean="0"/>
              <a:t> API for model building from C and Python</a:t>
            </a:r>
            <a:r>
              <a:rPr lang="en-US" sz="1700" dirty="0" smtClean="0"/>
              <a:t>.</a:t>
            </a:r>
          </a:p>
          <a:p>
            <a:pPr>
              <a:buNone/>
            </a:pPr>
            <a:r>
              <a:rPr lang="en-US" sz="1700" dirty="0" smtClean="0"/>
              <a:t>	</a:t>
            </a:r>
            <a:r>
              <a:rPr lang="en-US" sz="1700" dirty="0" err="1" smtClean="0"/>
              <a:t>Subaim</a:t>
            </a:r>
            <a:r>
              <a:rPr lang="en-US" sz="1700" dirty="0" smtClean="0"/>
              <a:t> </a:t>
            </a:r>
            <a:r>
              <a:rPr lang="en-US" sz="1700" dirty="0" smtClean="0"/>
              <a:t>3.3: Interface to Web/Cloud computing resources for </a:t>
            </a:r>
            <a:r>
              <a:rPr lang="en-US" sz="1700" dirty="0" err="1" smtClean="0"/>
              <a:t>MCell/CellBlender</a:t>
            </a:r>
            <a:r>
              <a:rPr lang="en-US" sz="1700" dirty="0" smtClean="0"/>
              <a:t>.</a:t>
            </a: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56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Our </a:t>
            </a:r>
            <a:r>
              <a:rPr lang="en-US" sz="2000" b="1" dirty="0" smtClean="0"/>
              <a:t>Approach: Nurture collaborative DBP and CS&amp;P relationships to perform research and develop</a:t>
            </a:r>
            <a:r>
              <a:rPr lang="en-US" sz="2000" b="1" dirty="0" smtClean="0"/>
              <a:t> the new </a:t>
            </a:r>
            <a:r>
              <a:rPr lang="en-US" sz="2000" b="1" dirty="0" smtClean="0"/>
              <a:t>technologies required to</a:t>
            </a:r>
            <a:r>
              <a:rPr lang="en-US" sz="2000" b="1" dirty="0" smtClean="0"/>
              <a:t> tackle </a:t>
            </a:r>
            <a:r>
              <a:rPr lang="en-US" sz="2000" b="1" dirty="0" smtClean="0"/>
              <a:t>the Big </a:t>
            </a:r>
            <a:r>
              <a:rPr lang="en-US" sz="2000" b="1" dirty="0" smtClean="0"/>
              <a:t>Questions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200" dirty="0" smtClean="0"/>
              <a:t>We </a:t>
            </a:r>
            <a:r>
              <a:rPr lang="en-US" sz="2200" dirty="0" smtClean="0"/>
              <a:t>have been able to capitalize </a:t>
            </a:r>
            <a:r>
              <a:rPr lang="en-US" sz="2200" dirty="0" smtClean="0"/>
              <a:t>on</a:t>
            </a:r>
            <a:r>
              <a:rPr lang="en-US" sz="2200" dirty="0" smtClean="0"/>
              <a:t> </a:t>
            </a:r>
            <a:r>
              <a:rPr lang="en-US" sz="2200" dirty="0" smtClean="0"/>
              <a:t>our existing collaborations:</a:t>
            </a:r>
          </a:p>
          <a:p>
            <a:pPr>
              <a:buNone/>
            </a:pPr>
            <a:r>
              <a:rPr lang="en-US" sz="2200" dirty="0" smtClean="0"/>
              <a:t>	Mary Kennedy (DBP2) (Caltech) (Biochemical interactions in PSD)</a:t>
            </a:r>
          </a:p>
          <a:p>
            <a:pPr>
              <a:buNone/>
            </a:pPr>
            <a:r>
              <a:rPr lang="en-US" sz="2200" dirty="0" smtClean="0"/>
              <a:t>	Kristen Harris (DBP7, UT Austin) (Synaptic structure/function)</a:t>
            </a:r>
          </a:p>
          <a:p>
            <a:pPr>
              <a:buNone/>
            </a:pPr>
            <a:r>
              <a:rPr lang="en-US" sz="2200" dirty="0" smtClean="0"/>
              <a:t>	Eric </a:t>
            </a:r>
            <a:r>
              <a:rPr lang="en-US" sz="2200" dirty="0" err="1" smtClean="0"/>
              <a:t>Mjolsness</a:t>
            </a:r>
            <a:r>
              <a:rPr lang="en-US" sz="2200" dirty="0" smtClean="0"/>
              <a:t> (UC Irvine) (Machine learning for </a:t>
            </a:r>
            <a:r>
              <a:rPr lang="en-US" sz="2200" dirty="0" err="1" smtClean="0"/>
              <a:t>Multiscale</a:t>
            </a:r>
            <a:r>
              <a:rPr lang="en-US" sz="2200" dirty="0" smtClean="0"/>
              <a:t> methods)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  And begin </a:t>
            </a:r>
            <a:r>
              <a:rPr lang="en-US" sz="2200" dirty="0" smtClean="0"/>
              <a:t>new </a:t>
            </a:r>
            <a:r>
              <a:rPr lang="en-US" sz="2200" dirty="0" smtClean="0"/>
              <a:t>relationships</a:t>
            </a:r>
            <a:r>
              <a:rPr lang="en-US" sz="2200" dirty="0" smtClean="0"/>
              <a:t>:</a:t>
            </a: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	Daniel </a:t>
            </a:r>
            <a:r>
              <a:rPr lang="en-US" sz="2200" dirty="0" err="1" smtClean="0"/>
              <a:t>Choquet</a:t>
            </a:r>
            <a:r>
              <a:rPr lang="en-US" sz="2200" dirty="0" smtClean="0"/>
              <a:t> and Eric </a:t>
            </a:r>
            <a:r>
              <a:rPr lang="en-US" sz="2200" dirty="0" err="1" smtClean="0"/>
              <a:t>Hosy</a:t>
            </a:r>
            <a:r>
              <a:rPr lang="en-US" sz="2200" dirty="0" smtClean="0"/>
              <a:t>  (Univ. Bordeaux) (AMPAR trafficking)</a:t>
            </a:r>
          </a:p>
          <a:p>
            <a:pPr>
              <a:buNone/>
            </a:pPr>
            <a:r>
              <a:rPr lang="en-US" sz="2200" dirty="0" smtClean="0"/>
              <a:t>	Alexander </a:t>
            </a:r>
            <a:r>
              <a:rPr lang="en-US" sz="2200" dirty="0" err="1" smtClean="0"/>
              <a:t>Skupin</a:t>
            </a:r>
            <a:r>
              <a:rPr lang="en-US" sz="2200" dirty="0" smtClean="0"/>
              <a:t>  (Univ. Luxembourg) (Mitochondrion </a:t>
            </a:r>
            <a:r>
              <a:rPr lang="en-US" sz="2200" dirty="0" err="1" smtClean="0"/>
              <a:t>struct/func</a:t>
            </a:r>
            <a:r>
              <a:rPr lang="en-US" sz="2200" dirty="0" smtClean="0"/>
              <a:t>)</a:t>
            </a:r>
          </a:p>
          <a:p>
            <a:pPr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Padmini</a:t>
            </a:r>
            <a:r>
              <a:rPr lang="en-US" sz="2200" dirty="0" smtClean="0"/>
              <a:t> </a:t>
            </a:r>
            <a:r>
              <a:rPr lang="en-US" sz="2200" dirty="0" err="1" smtClean="0"/>
              <a:t>Rangamani</a:t>
            </a:r>
            <a:r>
              <a:rPr lang="en-US" sz="2200" dirty="0" smtClean="0"/>
              <a:t> (UC San Diego) (Energy budget of plasticity)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38200"/>
            <a:ext cx="9144000" cy="556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To support these research projects we </a:t>
            </a:r>
            <a:r>
              <a:rPr lang="en-US" sz="2400" dirty="0" smtClean="0"/>
              <a:t>have expanded the capabilities of our flagship technology, </a:t>
            </a:r>
            <a:r>
              <a:rPr lang="en-US" sz="2400" dirty="0" err="1" smtClean="0"/>
              <a:t>MCell/CellBlender</a:t>
            </a:r>
            <a:r>
              <a:rPr lang="en-US" sz="2400" dirty="0" smtClean="0"/>
              <a:t> for creation, simulation,</a:t>
            </a:r>
            <a:r>
              <a:rPr lang="en-US" sz="2400" dirty="0" smtClean="0"/>
              <a:t> and </a:t>
            </a:r>
            <a:r>
              <a:rPr lang="en-US" sz="2400" dirty="0" smtClean="0"/>
              <a:t>visualization of realistic 3D </a:t>
            </a:r>
            <a:r>
              <a:rPr lang="en-US" sz="2400" dirty="0" smtClean="0"/>
              <a:t>models: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err="1" smtClean="0"/>
              <a:t>Subaim</a:t>
            </a:r>
            <a:r>
              <a:rPr lang="en-US" sz="2400" b="1" dirty="0" smtClean="0"/>
              <a:t> 1.1: Spatially </a:t>
            </a:r>
            <a:r>
              <a:rPr lang="en-US" sz="2400" b="1" dirty="0" smtClean="0"/>
              <a:t>structured macromolecular complexes</a:t>
            </a:r>
          </a:p>
          <a:p>
            <a:pPr>
              <a:buNone/>
            </a:pPr>
            <a:r>
              <a:rPr lang="en-US" sz="2400" dirty="0" smtClean="0"/>
              <a:t>Rule</a:t>
            </a:r>
            <a:r>
              <a:rPr lang="en-US" sz="2400" dirty="0" smtClean="0"/>
              <a:t>-based version of </a:t>
            </a:r>
            <a:r>
              <a:rPr lang="en-US" sz="2400" dirty="0" err="1" smtClean="0"/>
              <a:t>MCell/</a:t>
            </a:r>
            <a:r>
              <a:rPr lang="en-US" sz="2400" dirty="0" err="1" smtClean="0"/>
              <a:t>CellBlender</a:t>
            </a:r>
            <a:r>
              <a:rPr lang="en-US" sz="2400" dirty="0" smtClean="0"/>
              <a:t> in close collaboration with </a:t>
            </a:r>
            <a:r>
              <a:rPr lang="en-US" sz="2400" dirty="0" err="1" smtClean="0"/>
              <a:t>Faeder</a:t>
            </a:r>
            <a:r>
              <a:rPr lang="en-US" sz="2400" dirty="0" smtClean="0"/>
              <a:t> Lab:</a:t>
            </a:r>
          </a:p>
          <a:p>
            <a:pPr marL="944118" lvl="1" indent="-457200"/>
            <a:r>
              <a:rPr lang="en-US" sz="2200" dirty="0" smtClean="0"/>
              <a:t>combines capabilities of </a:t>
            </a:r>
            <a:r>
              <a:rPr lang="en-US" sz="2200" dirty="0" err="1" smtClean="0"/>
              <a:t>MCell</a:t>
            </a:r>
            <a:r>
              <a:rPr lang="en-US" sz="2200" dirty="0" smtClean="0"/>
              <a:t>, </a:t>
            </a:r>
            <a:r>
              <a:rPr lang="en-US" sz="2200" dirty="0" err="1" smtClean="0"/>
              <a:t>BioNetGen</a:t>
            </a:r>
            <a:r>
              <a:rPr lang="en-US" sz="2200" dirty="0" smtClean="0"/>
              <a:t>, and </a:t>
            </a:r>
            <a:r>
              <a:rPr lang="en-US" sz="2200" dirty="0" err="1" smtClean="0"/>
              <a:t>NFSim</a:t>
            </a:r>
            <a:endParaRPr lang="en-US" sz="2200" dirty="0" smtClean="0"/>
          </a:p>
          <a:p>
            <a:pPr marL="944118" lvl="1" indent="-457200"/>
            <a:r>
              <a:rPr lang="en-US" sz="2200" dirty="0" smtClean="0"/>
              <a:t>enables </a:t>
            </a:r>
            <a:r>
              <a:rPr lang="en-US" sz="2200" dirty="0" smtClean="0"/>
              <a:t>new models of macromolecular complex interactions within </a:t>
            </a:r>
            <a:r>
              <a:rPr lang="en-US" sz="2200" dirty="0" err="1" smtClean="0"/>
              <a:t>dendritic</a:t>
            </a:r>
            <a:r>
              <a:rPr lang="en-US" sz="2200" dirty="0" smtClean="0"/>
              <a:t> </a:t>
            </a:r>
            <a:r>
              <a:rPr lang="en-US" sz="2200" dirty="0" smtClean="0"/>
              <a:t>spines and PSD </a:t>
            </a:r>
            <a:r>
              <a:rPr lang="en-US" sz="2200" dirty="0" smtClean="0"/>
              <a:t>including</a:t>
            </a:r>
            <a:r>
              <a:rPr lang="en-US" sz="2200" dirty="0" smtClean="0"/>
              <a:t> </a:t>
            </a:r>
            <a:r>
              <a:rPr lang="en-US" sz="2200" dirty="0" err="1" smtClean="0"/>
              <a:t>synGAP</a:t>
            </a:r>
            <a:r>
              <a:rPr lang="en-US" sz="2200" dirty="0" smtClean="0"/>
              <a:t>, PSD95, AMPAR-</a:t>
            </a:r>
            <a:r>
              <a:rPr lang="en-US" sz="2200" dirty="0" err="1" smtClean="0"/>
              <a:t>TARPs</a:t>
            </a:r>
            <a:r>
              <a:rPr lang="en-US" sz="2200" dirty="0" smtClean="0"/>
              <a:t>, NMDAR, </a:t>
            </a:r>
            <a:r>
              <a:rPr lang="en-US" sz="2200" dirty="0" err="1" smtClean="0"/>
              <a:t>NLGs</a:t>
            </a:r>
            <a:r>
              <a:rPr lang="en-US" sz="2200" dirty="0" smtClean="0"/>
              <a:t>, </a:t>
            </a:r>
            <a:r>
              <a:rPr lang="en-US" sz="2200" dirty="0" err="1" smtClean="0"/>
              <a:t>NRXNs</a:t>
            </a:r>
            <a:r>
              <a:rPr lang="en-US" sz="2200" dirty="0" smtClean="0"/>
              <a:t>, </a:t>
            </a:r>
            <a:r>
              <a:rPr lang="en-US" sz="2200" dirty="0" err="1" smtClean="0"/>
              <a:t>Calmodulin</a:t>
            </a:r>
            <a:r>
              <a:rPr lang="en-US" sz="2200" dirty="0" smtClean="0"/>
              <a:t>, </a:t>
            </a:r>
            <a:r>
              <a:rPr lang="en-US" sz="2200" dirty="0" err="1" smtClean="0"/>
              <a:t>CaMKII</a:t>
            </a:r>
            <a:r>
              <a:rPr lang="en-US" sz="2200" dirty="0" smtClean="0"/>
              <a:t>, </a:t>
            </a:r>
            <a:r>
              <a:rPr lang="en-US" sz="2200" dirty="0" err="1" smtClean="0"/>
              <a:t>mGluRs</a:t>
            </a:r>
            <a:r>
              <a:rPr lang="en-US" sz="2200" dirty="0" smtClean="0"/>
              <a:t> and </a:t>
            </a:r>
            <a:r>
              <a:rPr lang="en-US" sz="2200" dirty="0" smtClean="0"/>
              <a:t>more </a:t>
            </a:r>
            <a:r>
              <a:rPr lang="en-US" sz="2200" dirty="0" smtClean="0"/>
              <a:t>(Kennedy, </a:t>
            </a:r>
            <a:r>
              <a:rPr lang="en-US" sz="2200" dirty="0" err="1" smtClean="0"/>
              <a:t>Hosy</a:t>
            </a:r>
            <a:r>
              <a:rPr lang="en-US" sz="2200" dirty="0" smtClean="0"/>
              <a:t>, </a:t>
            </a:r>
            <a:r>
              <a:rPr lang="en-US" sz="2200" dirty="0" err="1" smtClean="0"/>
              <a:t>Sejnowski</a:t>
            </a:r>
            <a:r>
              <a:rPr lang="en-US" sz="2200" dirty="0" smtClean="0"/>
              <a:t> CRCNS</a:t>
            </a:r>
            <a:r>
              <a:rPr lang="en-US" sz="2200" dirty="0" smtClean="0"/>
              <a:t>) </a:t>
            </a:r>
          </a:p>
          <a:p>
            <a:pPr marL="944118" lvl="1" indent="-457200"/>
            <a:r>
              <a:rPr lang="en-US" sz="2200" dirty="0" smtClean="0"/>
              <a:t>several </a:t>
            </a:r>
            <a:r>
              <a:rPr lang="en-US" sz="2200" dirty="0" smtClean="0"/>
              <a:t>manuscripts</a:t>
            </a:r>
            <a:r>
              <a:rPr lang="en-US" sz="2200" dirty="0" smtClean="0"/>
              <a:t> already </a:t>
            </a:r>
            <a:r>
              <a:rPr lang="en-US" sz="2200" dirty="0" smtClean="0"/>
              <a:t>published, in review, or in preparation. </a:t>
            </a:r>
            <a:r>
              <a:rPr lang="en-US" sz="20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3848100" cy="4450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9600" y="16002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DBP2 </a:t>
            </a:r>
            <a:r>
              <a:rPr lang="en-US" dirty="0" smtClean="0"/>
              <a:t>explores the hypothesis that during LTP </a:t>
            </a:r>
            <a:r>
              <a:rPr lang="en-US" dirty="0" err="1" smtClean="0"/>
              <a:t>phosphorylation</a:t>
            </a:r>
            <a:r>
              <a:rPr lang="en-US" dirty="0" smtClean="0"/>
              <a:t> of </a:t>
            </a:r>
            <a:r>
              <a:rPr lang="en-US" dirty="0" err="1" smtClean="0"/>
              <a:t>synGAP</a:t>
            </a:r>
            <a:r>
              <a:rPr lang="en-US" dirty="0" smtClean="0"/>
              <a:t> by </a:t>
            </a:r>
            <a:r>
              <a:rPr lang="en-US" dirty="0" err="1" smtClean="0"/>
              <a:t>CaMKII</a:t>
            </a:r>
            <a:r>
              <a:rPr lang="en-US" dirty="0" smtClean="0"/>
              <a:t> in the PSD reduces the affinity of </a:t>
            </a:r>
            <a:r>
              <a:rPr lang="en-US" dirty="0" err="1" smtClean="0"/>
              <a:t>synGAP</a:t>
            </a:r>
            <a:r>
              <a:rPr lang="en-US" dirty="0" smtClean="0"/>
              <a:t> for the PDZ domains of PSD-95. This shift in affinity reorganizes the PSD due to increased association of AMPAR-TARP, </a:t>
            </a:r>
            <a:r>
              <a:rPr lang="en-US" dirty="0" err="1" smtClean="0"/>
              <a:t>LRRTMs</a:t>
            </a:r>
            <a:r>
              <a:rPr lang="en-US" dirty="0" smtClean="0"/>
              <a:t>, and </a:t>
            </a:r>
            <a:r>
              <a:rPr lang="en-US" dirty="0" err="1" smtClean="0"/>
              <a:t>neuroligins</a:t>
            </a:r>
            <a:r>
              <a:rPr lang="en-US" dirty="0" smtClean="0"/>
              <a:t> with the PDZ domains of PSD-95. The </a:t>
            </a:r>
            <a:r>
              <a:rPr lang="en-US" dirty="0" err="1" smtClean="0"/>
              <a:t>presynaptic</a:t>
            </a:r>
            <a:r>
              <a:rPr lang="en-US" dirty="0" smtClean="0"/>
              <a:t> AZ is also affected due to interactions of LRRTMS and </a:t>
            </a:r>
            <a:r>
              <a:rPr lang="en-US" dirty="0" err="1" smtClean="0"/>
              <a:t>neuroligins</a:t>
            </a:r>
            <a:r>
              <a:rPr lang="en-US" dirty="0" smtClean="0"/>
              <a:t> with </a:t>
            </a:r>
            <a:r>
              <a:rPr lang="en-US" dirty="0" err="1" smtClean="0"/>
              <a:t>neurexins</a:t>
            </a:r>
            <a:r>
              <a:rPr lang="en-US" dirty="0" smtClean="0"/>
              <a:t> in the </a:t>
            </a:r>
            <a:r>
              <a:rPr lang="en-US" dirty="0" smtClean="0"/>
              <a:t>AZ.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7620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DBP2 - Competitive interactions among </a:t>
            </a:r>
            <a:r>
              <a:rPr lang="en-US" b="1" dirty="0" err="1" smtClean="0"/>
              <a:t>ligands</a:t>
            </a:r>
            <a:r>
              <a:rPr lang="en-US" b="1" dirty="0" smtClean="0"/>
              <a:t> of PDZ domains of PSD-95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ractal Filigree Spatial Structure Emerges…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7804547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n-US" sz="2000" dirty="0" smtClean="0"/>
              <a:t>Emergence of Large-Scale </a:t>
            </a:r>
            <a:r>
              <a:rPr sz="2000" dirty="0" smtClean="0"/>
              <a:t>Fractal </a:t>
            </a:r>
            <a:r>
              <a:rPr sz="2000" dirty="0"/>
              <a:t>Filigree Spatial </a:t>
            </a:r>
            <a:r>
              <a:rPr sz="2000" dirty="0" smtClean="0"/>
              <a:t>Structure</a:t>
            </a:r>
            <a:r>
              <a:rPr lang="en-US" sz="2000" dirty="0" smtClean="0"/>
              <a:t> </a:t>
            </a:r>
            <a:r>
              <a:rPr sz="2000" dirty="0" smtClean="0"/>
              <a:t>From </a:t>
            </a:r>
            <a:r>
              <a:rPr sz="2000" dirty="0"/>
              <a:t>Unordered Diffusion-Limited Aggregation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905000"/>
            <a:ext cx="8534400" cy="4419600"/>
            <a:chOff x="533400" y="3036993"/>
            <a:chExt cx="7687866" cy="3821007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533400" y="3036993"/>
              <a:ext cx="7687866" cy="3821007"/>
              <a:chOff x="89297" y="2216708"/>
              <a:chExt cx="8983266" cy="4464844"/>
            </a:xfrm>
          </p:grpSpPr>
          <p:pic>
            <p:nvPicPr>
              <p:cNvPr id="168" name="aggregation_sphere.png" descr="aggregation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9297" y="2216708"/>
                <a:ext cx="4464844" cy="446484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69" name="aggregation_tri.png" descr="aggregation_tri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607719" y="2216708"/>
                <a:ext cx="4464844" cy="446484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70" name="3D"/>
            <p:cNvSpPr txBox="1"/>
            <p:nvPr/>
          </p:nvSpPr>
          <p:spPr>
            <a:xfrm>
              <a:off x="609600" y="3147843"/>
              <a:ext cx="367209" cy="3018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/>
            <a:p>
              <a:r>
                <a:rPr dirty="0">
                  <a:solidFill>
                    <a:schemeClr val="bg1"/>
                  </a:solidFill>
                </a:rPr>
                <a:t>3D</a:t>
              </a:r>
            </a:p>
          </p:txBody>
        </p:sp>
        <p:sp>
          <p:nvSpPr>
            <p:cNvPr id="171" name="2D"/>
            <p:cNvSpPr txBox="1"/>
            <p:nvPr/>
          </p:nvSpPr>
          <p:spPr>
            <a:xfrm>
              <a:off x="4495800" y="3147843"/>
              <a:ext cx="367209" cy="3018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/>
            <a:p>
              <a:r>
                <a:rPr dirty="0">
                  <a:solidFill>
                    <a:schemeClr val="bg1"/>
                  </a:solidFill>
                </a:rPr>
                <a:t>2D</a:t>
              </a:r>
            </a:p>
          </p:txBody>
        </p:sp>
      </p:grpSp>
      <p:sp>
        <p:nvSpPr>
          <p:cNvPr id="172" name="A + B  -&gt; B + B"/>
          <p:cNvSpPr txBox="1"/>
          <p:nvPr/>
        </p:nvSpPr>
        <p:spPr>
          <a:xfrm>
            <a:off x="762000" y="1372692"/>
            <a:ext cx="177772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/>
              <a:t>A + B  -&gt; B +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arge-Scale Ordered Spatial Structure Emerges…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7804547" cy="878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n-US" sz="2000" dirty="0" smtClean="0"/>
              <a:t>Emergence of </a:t>
            </a:r>
            <a:r>
              <a:rPr sz="2000" dirty="0" smtClean="0"/>
              <a:t>Large</a:t>
            </a:r>
            <a:r>
              <a:rPr sz="2000" dirty="0"/>
              <a:t>-Scale Ordered Spatial </a:t>
            </a:r>
            <a:r>
              <a:rPr sz="2000" dirty="0" smtClean="0"/>
              <a:t>Structure</a:t>
            </a:r>
          </a:p>
          <a:p>
            <a:pPr>
              <a:defRPr sz="3600"/>
            </a:pPr>
            <a:r>
              <a:rPr sz="2000" dirty="0"/>
              <a:t>From Simple Local Assembly Rules</a:t>
            </a:r>
          </a:p>
        </p:txBody>
      </p:sp>
      <p:pic>
        <p:nvPicPr>
          <p:cNvPr id="175" name="actin_model_polymerization.png" descr="actin_model_polymeriz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057400"/>
            <a:ext cx="8339262" cy="416963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ssembly by aligning and docking binding site coordinates"/>
          <p:cNvSpPr txBox="1"/>
          <p:nvPr/>
        </p:nvSpPr>
        <p:spPr>
          <a:xfrm>
            <a:off x="533400" y="1600200"/>
            <a:ext cx="7285194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/>
            </a:lvl1pPr>
          </a:lstStyle>
          <a:p>
            <a:r>
              <a:rPr sz="2000" dirty="0"/>
              <a:t>Assembly by aligning and </a:t>
            </a:r>
            <a:r>
              <a:rPr sz="2000" dirty="0" smtClean="0"/>
              <a:t>docking</a:t>
            </a:r>
            <a:r>
              <a:rPr lang="en-US" sz="2000" dirty="0" smtClean="0"/>
              <a:t> the</a:t>
            </a:r>
            <a:r>
              <a:rPr sz="2000" dirty="0" smtClean="0"/>
              <a:t> </a:t>
            </a:r>
            <a:r>
              <a:rPr sz="2000" dirty="0"/>
              <a:t>binding site coordinates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0"/>
            <a:ext cx="23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TR&amp;D2 (</a:t>
            </a:r>
            <a:r>
              <a:rPr lang="en-US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Sejnowski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14911</TotalTime>
  <Words>1192</Words>
  <Application>Microsoft Macintosh PowerPoint</Application>
  <PresentationFormat>On-screen Show (4:3)</PresentationFormat>
  <Paragraphs>140</Paragraphs>
  <Slides>24</Slides>
  <Notes>3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Urban</vt:lpstr>
      <vt:lpstr>TR&amp;D2   Cell Modeling</vt:lpstr>
      <vt:lpstr>Slide 2</vt:lpstr>
      <vt:lpstr>7 Big Questions</vt:lpstr>
      <vt:lpstr>Our Aims</vt:lpstr>
      <vt:lpstr>Slide 5</vt:lpstr>
      <vt:lpstr>Slide 6</vt:lpstr>
      <vt:lpstr>Slide 7</vt:lpstr>
      <vt:lpstr>Emergence of Large-Scale Fractal Filigree Spatial Structure From Unordered Diffusion-Limited Aggregation</vt:lpstr>
      <vt:lpstr>Emergence of Large-Scale Ordered Spatial Structure From Simple Local Assembly Rules</vt:lpstr>
      <vt:lpstr>Define, Simulate, and Visualize Spatially Structured Complexes</vt:lpstr>
      <vt:lpstr> Challenges in simulation of Spatially Structured Complexes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Subaim 2.1: Improved workflow for high quality alignment of 3DEM datasets Robust and User Friendly Interface for SWiFT-IR</vt:lpstr>
      <vt:lpstr>Slide 20</vt:lpstr>
      <vt:lpstr>Slide 21</vt:lpstr>
      <vt:lpstr>Slide 22</vt:lpstr>
      <vt:lpstr>Slide 23</vt:lpstr>
      <vt:lpstr>Future Goals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Technology Research Center (P41)</dc:title>
  <dc:creator>Alyx Cole</dc:creator>
  <cp:lastModifiedBy>Tom Bartol</cp:lastModifiedBy>
  <cp:revision>937</cp:revision>
  <dcterms:created xsi:type="dcterms:W3CDTF">2018-10-07T23:55:51Z</dcterms:created>
  <dcterms:modified xsi:type="dcterms:W3CDTF">2018-10-09T06:08:44Z</dcterms:modified>
</cp:coreProperties>
</file>