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0" r:id="rId4"/>
    <p:sldId id="265" r:id="rId5"/>
    <p:sldId id="261" r:id="rId6"/>
    <p:sldId id="263" r:id="rId7"/>
    <p:sldId id="270" r:id="rId8"/>
    <p:sldId id="264" r:id="rId9"/>
    <p:sldId id="269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D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058" autoAdjust="0"/>
  </p:normalViewPr>
  <p:slideViewPr>
    <p:cSldViewPr snapToGrid="0" snapToObjects="1">
      <p:cViewPr>
        <p:scale>
          <a:sx n="100" d="100"/>
          <a:sy n="100" d="100"/>
        </p:scale>
        <p:origin x="-43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BE4F2-B710-9D4D-AB53-550150BEF4EC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04DBA-E1AE-D141-88C1-33E71017B6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741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Figure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0622DC-341A-4304-9A0A-2788E05D97A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715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2198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3753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8934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881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8171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563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638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715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278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010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FADFE-6A67-4344-9181-F4A309B03E53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E7332-5F7C-6243-BAA6-4A0C867C54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285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2.mo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ov"/><Relationship Id="rId1" Type="http://schemas.openxmlformats.org/officeDocument/2006/relationships/video" Target="../media/media1.mov"/><Relationship Id="rId6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o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414908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Ingo Greger</a:t>
            </a:r>
          </a:p>
          <a:p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MRC Laboratory of Molecular Biology</a:t>
            </a:r>
          </a:p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Cambridge, UK</a:t>
            </a:r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0" y="1817390"/>
            <a:ext cx="9144000" cy="211566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Organization and dynamics of AMPAR glutamate receptors 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/>
            </a:r>
            <a:br>
              <a:rPr lang="en-US" dirty="0">
                <a:solidFill>
                  <a:srgbClr val="000090"/>
                </a:solidFill>
                <a:latin typeface="Arial"/>
                <a:cs typeface="Arial"/>
              </a:rPr>
            </a:b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" name="Picture 3" descr="MRC_LMB_Colour_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3167" y="6021288"/>
            <a:ext cx="2514617" cy="74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32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6" name="Picture 188" descr="bi76082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41402" y="1809755"/>
            <a:ext cx="7523321" cy="379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788024" y="3124200"/>
            <a:ext cx="13843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  <a:effectLst>
            <a:glow rad="101600">
              <a:srgbClr val="FFFF00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3202" y="1962150"/>
            <a:ext cx="653497" cy="404258"/>
          </a:xfrm>
          <a:prstGeom prst="rect">
            <a:avLst/>
          </a:prstGeom>
          <a:noFill/>
        </p:spPr>
        <p:txBody>
          <a:bodyPr wrap="none" lIns="91410" tIns="45703" rIns="91410" bIns="45703" rtlCol="0">
            <a:spAutoFit/>
          </a:bodyPr>
          <a:lstStyle/>
          <a:p>
            <a:r>
              <a:rPr lang="en-US" sz="2000" b="1" i="1" dirty="0">
                <a:latin typeface="Arial"/>
                <a:cs typeface="Arial"/>
              </a:rPr>
              <a:t>pre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801" y="3270250"/>
            <a:ext cx="797682" cy="404258"/>
          </a:xfrm>
          <a:prstGeom prst="rect">
            <a:avLst/>
          </a:prstGeom>
          <a:noFill/>
        </p:spPr>
        <p:txBody>
          <a:bodyPr wrap="none" lIns="91410" tIns="45703" rIns="91410" bIns="45703" rtlCol="0">
            <a:spAutoFit/>
          </a:bodyPr>
          <a:lstStyle/>
          <a:p>
            <a:r>
              <a:rPr lang="en-US" sz="2000" b="1" i="1" dirty="0">
                <a:latin typeface="Arial"/>
                <a:cs typeface="Arial"/>
              </a:rPr>
              <a:t>post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089400" y="2070100"/>
            <a:ext cx="152400" cy="635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3" rIns="91410" bIns="45703"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241404" y="2204866"/>
            <a:ext cx="266700" cy="774760"/>
          </a:xfrm>
          <a:prstGeom prst="roundRect">
            <a:avLst/>
          </a:prstGeom>
          <a:solidFill>
            <a:srgbClr val="C0504D">
              <a:alpha val="5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3" rIns="91410" bIns="45703"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9514" y="413792"/>
            <a:ext cx="8856983" cy="1143000"/>
          </a:xfrm>
          <a:prstGeom prst="rect">
            <a:avLst/>
          </a:prstGeom>
        </p:spPr>
        <p:txBody>
          <a:bodyPr lIns="91410" tIns="45703" rIns="91410" bIns="45703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000090"/>
                </a:solidFill>
                <a:latin typeface="Arial"/>
                <a:cs typeface="Arial"/>
              </a:rPr>
              <a:t>Function 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of the AMPA-R NTD at synapses</a:t>
            </a:r>
          </a:p>
        </p:txBody>
      </p:sp>
    </p:spTree>
    <p:extLst>
      <p:ext uri="{BB962C8B-B14F-4D97-AF65-F5344CB8AC3E}">
        <p14:creationId xmlns:p14="http://schemas.microsoft.com/office/powerpoint/2010/main" xmlns="" val="38103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6456" y="5634584"/>
            <a:ext cx="21859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im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5301209"/>
            <a:ext cx="1638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RC_LMB_Colour_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34613" y="5598071"/>
            <a:ext cx="2046287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RCT_LOGO_RGB_20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62664" y="5603180"/>
            <a:ext cx="1049496" cy="61450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55576" y="1207293"/>
            <a:ext cx="8388423" cy="4525963"/>
          </a:xfrm>
          <a:prstGeom prst="rect">
            <a:avLst/>
          </a:prstGeom>
        </p:spPr>
        <p:txBody>
          <a:bodyPr vert="horz" lIns="91410" tIns="45703" rIns="91410" bIns="45703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Ondrej Cais				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Mark </a:t>
            </a:r>
            <a:r>
              <a:rPr lang="en-US" sz="1800" dirty="0" err="1">
                <a:solidFill>
                  <a:srgbClr val="000090"/>
                </a:solidFill>
                <a:latin typeface="Arial"/>
                <a:cs typeface="Arial"/>
              </a:rPr>
              <a:t>Farrant</a:t>
            </a:r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/Stuart Cull-Candy  (UCL)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Bea </a:t>
            </a:r>
            <a:r>
              <a:rPr lang="en-US" sz="1800" dirty="0" err="1">
                <a:latin typeface="Arial"/>
                <a:cs typeface="Arial"/>
              </a:rPr>
              <a:t>Herguedas</a:t>
            </a:r>
            <a:r>
              <a:rPr lang="en-US" sz="1800" dirty="0">
                <a:latin typeface="Arial"/>
                <a:cs typeface="Arial"/>
              </a:rPr>
              <a:t>			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Karolina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  <a:cs typeface="Arial"/>
              </a:rPr>
              <a:t>Krol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, Tommy McGee</a:t>
            </a:r>
            <a:endParaRPr lang="en-US" sz="18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 err="1">
                <a:latin typeface="Arial"/>
                <a:cs typeface="Arial"/>
              </a:rPr>
              <a:t>Javi</a:t>
            </a:r>
            <a:r>
              <a:rPr lang="en-US" sz="1800" dirty="0">
                <a:latin typeface="Arial"/>
                <a:cs typeface="Arial"/>
              </a:rPr>
              <a:t> Garcia-</a:t>
            </a:r>
            <a:r>
              <a:rPr lang="en-US" sz="1800" dirty="0" err="1">
                <a:latin typeface="Arial"/>
                <a:cs typeface="Arial"/>
              </a:rPr>
              <a:t>Nafria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James Krieger 			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Ivet </a:t>
            </a:r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Bahar/Anindita 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Dutta/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  <a:cs typeface="Arial"/>
              </a:rPr>
              <a:t>Ji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 Young Lee </a:t>
            </a:r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(Pittsburgh)</a:t>
            </a:r>
            <a:r>
              <a:rPr lang="en-US" sz="1800" dirty="0">
                <a:latin typeface="Arial"/>
                <a:cs typeface="Arial"/>
              </a:rPr>
              <a:t>	</a:t>
            </a:r>
            <a:endParaRPr lang="en-US" sz="18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			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				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Madhav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Sukumaran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		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							</a:t>
            </a:r>
            <a:endParaRPr lang="en-US" sz="18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Maxim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Rossmann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				       						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Saher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Shaikh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	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42656" y="317501"/>
            <a:ext cx="1761395" cy="523220"/>
          </a:xfrm>
          <a:prstGeom prst="rect">
            <a:avLst/>
          </a:prstGeom>
          <a:noFill/>
        </p:spPr>
        <p:txBody>
          <a:bodyPr wrap="none" lIns="91410" tIns="45703" rIns="91410" bIns="45703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Thanks to</a:t>
            </a:r>
          </a:p>
        </p:txBody>
      </p:sp>
    </p:spTree>
    <p:extLst>
      <p:ext uri="{BB962C8B-B14F-4D97-AF65-F5344CB8AC3E}">
        <p14:creationId xmlns:p14="http://schemas.microsoft.com/office/powerpoint/2010/main" xmlns="" val="37526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79514" y="53752"/>
            <a:ext cx="8856983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AMPA receptors initiate transmission at excitatory synapses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456766" y="2096850"/>
            <a:ext cx="4859650" cy="2952332"/>
            <a:chOff x="3136568" y="1280113"/>
            <a:chExt cx="3595678" cy="2039139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3136568" y="1280113"/>
              <a:ext cx="3595678" cy="2039139"/>
              <a:chOff x="4361075" y="2767799"/>
              <a:chExt cx="3721134" cy="2110291"/>
            </a:xfrm>
          </p:grpSpPr>
          <p:pic>
            <p:nvPicPr>
              <p:cNvPr id="41" name="Picture 11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3176" y="3077817"/>
                <a:ext cx="3148752" cy="1461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Rectangle 18"/>
              <p:cNvSpPr>
                <a:spLocks noChangeArrowheads="1"/>
              </p:cNvSpPr>
              <p:nvPr/>
            </p:nvSpPr>
            <p:spPr bwMode="auto">
              <a:xfrm>
                <a:off x="7032029" y="4497489"/>
                <a:ext cx="597547" cy="180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/>
                  <a:t>10 ms</a:t>
                </a:r>
              </a:p>
            </p:txBody>
          </p:sp>
          <p:sp>
            <p:nvSpPr>
              <p:cNvPr id="43" name="Rectangle 19"/>
              <p:cNvSpPr>
                <a:spLocks noChangeArrowheads="1"/>
              </p:cNvSpPr>
              <p:nvPr/>
            </p:nvSpPr>
            <p:spPr bwMode="auto">
              <a:xfrm>
                <a:off x="7500763" y="4179380"/>
                <a:ext cx="581446" cy="180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/>
                  <a:t>10 pA</a:t>
                </a:r>
              </a:p>
            </p:txBody>
          </p:sp>
          <p:sp>
            <p:nvSpPr>
              <p:cNvPr id="44" name="Rectangle 22"/>
              <p:cNvSpPr>
                <a:spLocks noChangeArrowheads="1"/>
              </p:cNvSpPr>
              <p:nvPr/>
            </p:nvSpPr>
            <p:spPr bwMode="auto">
              <a:xfrm>
                <a:off x="4361075" y="4686076"/>
                <a:ext cx="2651393" cy="192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dirty="0" err="1">
                    <a:latin typeface="Arial"/>
                    <a:cs typeface="Arial"/>
                  </a:rPr>
                  <a:t>Spruston</a:t>
                </a:r>
                <a:r>
                  <a:rPr lang="en-US" sz="1100" dirty="0">
                    <a:latin typeface="Arial"/>
                    <a:cs typeface="Arial"/>
                  </a:rPr>
                  <a:t>, </a:t>
                </a:r>
                <a:r>
                  <a:rPr lang="en-US" sz="1100" i="1" dirty="0">
                    <a:latin typeface="Arial"/>
                    <a:cs typeface="Arial"/>
                  </a:rPr>
                  <a:t>J. Physiol</a:t>
                </a:r>
                <a:r>
                  <a:rPr lang="en-US" sz="1100" dirty="0">
                    <a:latin typeface="Arial"/>
                    <a:cs typeface="Arial"/>
                  </a:rPr>
                  <a:t>. 1995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06113" y="2767799"/>
                <a:ext cx="473275" cy="241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effectLst>
                      <a:glow rad="76200">
                        <a:srgbClr val="FFFF00">
                          <a:alpha val="75000"/>
                        </a:srgbClr>
                      </a:glow>
                    </a:effectLst>
                  </a:rPr>
                  <a:t>L-</a:t>
                </a:r>
                <a:r>
                  <a:rPr lang="en-US" sz="1600" dirty="0" err="1">
                    <a:effectLst>
                      <a:glow rad="76200">
                        <a:srgbClr val="FFFF00">
                          <a:alpha val="75000"/>
                        </a:srgbClr>
                      </a:glow>
                    </a:effectLst>
                  </a:rPr>
                  <a:t>Glu</a:t>
                </a:r>
                <a:endParaRPr lang="en-US" sz="1600" dirty="0">
                  <a:effectLst>
                    <a:glow rad="76200">
                      <a:srgbClr val="FFFF00">
                        <a:alpha val="75000"/>
                      </a:srgbClr>
                    </a:glow>
                  </a:effectLst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690314" y="2603362"/>
              <a:ext cx="856331" cy="292196"/>
              <a:chOff x="3030697" y="2875507"/>
              <a:chExt cx="856331" cy="292196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3146979" y="2875507"/>
                <a:ext cx="740049" cy="2539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030697" y="2927592"/>
                <a:ext cx="683180" cy="240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DE0000"/>
                    </a:solidFill>
                    <a:latin typeface="Helvetica"/>
                    <a:cs typeface="Helvetica"/>
                  </a:rPr>
                  <a:t>AMPAR</a:t>
                </a: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4715145" y="2348880"/>
              <a:ext cx="936975" cy="327009"/>
              <a:chOff x="3024724" y="2802414"/>
              <a:chExt cx="936975" cy="327009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3221650" y="2875507"/>
                <a:ext cx="740049" cy="2539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024724" y="2802414"/>
                <a:ext cx="711877" cy="240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FF"/>
                    </a:solidFill>
                    <a:latin typeface="Helvetica"/>
                    <a:cs typeface="Helvetica"/>
                  </a:rPr>
                  <a:t>NMDAR</a:t>
                </a:r>
              </a:p>
            </p:txBody>
          </p:sp>
        </p:grp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827584" y="3573016"/>
            <a:ext cx="2023735" cy="2194048"/>
            <a:chOff x="1167979" y="1373749"/>
            <a:chExt cx="2151144" cy="2110834"/>
          </a:xfrm>
        </p:grpSpPr>
        <p:pic>
          <p:nvPicPr>
            <p:cNvPr id="3" name="Picture 2" descr="Fig1new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167979" y="1445757"/>
              <a:ext cx="1722856" cy="20388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56543" y="1373749"/>
              <a:ext cx="583761" cy="355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</a:t>
              </a:r>
              <a:endParaRPr lang="en-US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529665" y="2876625"/>
              <a:ext cx="686077" cy="355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post</a:t>
              </a:r>
              <a:endParaRPr lang="en-US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229795" y="1468605"/>
              <a:ext cx="2089328" cy="1639149"/>
              <a:chOff x="776344" y="1340770"/>
              <a:chExt cx="2089328" cy="1639149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2606576" y="1340770"/>
                <a:ext cx="259096" cy="23620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776344" y="2404485"/>
                <a:ext cx="1633853" cy="575434"/>
                <a:chOff x="1064376" y="2404485"/>
                <a:chExt cx="1633853" cy="575434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064376" y="2433814"/>
                  <a:ext cx="1633853" cy="546105"/>
                  <a:chOff x="288893" y="2217790"/>
                  <a:chExt cx="1633853" cy="546105"/>
                </a:xfrm>
              </p:grpSpPr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374370" y="2217790"/>
                    <a:ext cx="264449" cy="2368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/>
                      <a:t>+</a:t>
                    </a:r>
                  </a:p>
                </p:txBody>
              </p: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432107" y="2423538"/>
                    <a:ext cx="264449" cy="2368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/>
                      <a:t>+</a:t>
                    </a:r>
                  </a:p>
                </p:txBody>
              </p:sp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288893" y="2328920"/>
                    <a:ext cx="264449" cy="2368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/>
                      <a:t>+</a:t>
                    </a:r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1658297" y="2281109"/>
                    <a:ext cx="264449" cy="2368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/>
                      <a:t>+</a:t>
                    </a:r>
                  </a:p>
                </p:txBody>
              </p:sp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1276237" y="2527012"/>
                    <a:ext cx="264449" cy="2368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/>
                      <a:t>+</a:t>
                    </a:r>
                  </a:p>
                </p:txBody>
              </p: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1439970" y="2226300"/>
                    <a:ext cx="264449" cy="2368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/>
                      <a:t>+</a:t>
                    </a: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899592" y="2242961"/>
                    <a:ext cx="264449" cy="2368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/>
                      <a:t>+</a:t>
                    </a:r>
                  </a:p>
                </p:txBody>
              </p:sp>
            </p:grpSp>
            <p:sp>
              <p:nvSpPr>
                <p:cNvPr id="47" name="Arc 46"/>
                <p:cNvSpPr/>
                <p:nvPr/>
              </p:nvSpPr>
              <p:spPr>
                <a:xfrm rot="16657141" flipH="1" flipV="1">
                  <a:off x="1478000" y="2295474"/>
                  <a:ext cx="463633" cy="701070"/>
                </a:xfrm>
                <a:prstGeom prst="arc">
                  <a:avLst>
                    <a:gd name="adj1" fmla="val 16200000"/>
                    <a:gd name="adj2" fmla="val 4311060"/>
                  </a:avLst>
                </a:prstGeom>
                <a:ln>
                  <a:solidFill>
                    <a:srgbClr val="000000"/>
                  </a:solidFill>
                  <a:tailEnd type="stealth" w="med" len="lg"/>
                </a:ln>
                <a:effectLst>
                  <a:glow rad="38100">
                    <a:srgbClr val="FFFF00">
                      <a:alpha val="75000"/>
                    </a:srgbClr>
                  </a:glo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Arc 47"/>
                <p:cNvSpPr/>
                <p:nvPr/>
              </p:nvSpPr>
              <p:spPr>
                <a:xfrm rot="3009092" flipV="1">
                  <a:off x="1997108" y="2492637"/>
                  <a:ext cx="446544" cy="270240"/>
                </a:xfrm>
                <a:prstGeom prst="arc">
                  <a:avLst>
                    <a:gd name="adj1" fmla="val 16200000"/>
                    <a:gd name="adj2" fmla="val 1308088"/>
                  </a:avLst>
                </a:prstGeom>
                <a:ln>
                  <a:solidFill>
                    <a:srgbClr val="000000"/>
                  </a:solidFill>
                  <a:tailEnd type="stealth" w="med" len="lg"/>
                </a:ln>
                <a:effectLst>
                  <a:glow rad="38100">
                    <a:srgbClr val="FFFF00">
                      <a:alpha val="75000"/>
                    </a:srgbClr>
                  </a:glo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043759" y="1545694"/>
            <a:ext cx="1245517" cy="1511999"/>
            <a:chOff x="5888450" y="2165466"/>
            <a:chExt cx="1166286" cy="1415816"/>
          </a:xfrm>
        </p:grpSpPr>
        <p:pic>
          <p:nvPicPr>
            <p:cNvPr id="34" name="Picture 17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 rot="16200000">
              <a:off x="5746750" y="2307166"/>
              <a:ext cx="1415816" cy="113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6366229" y="2188441"/>
              <a:ext cx="688507" cy="317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effectLst>
                    <a:glow rad="101600">
                      <a:schemeClr val="bg1">
                        <a:lumMod val="85000"/>
                        <a:alpha val="75000"/>
                      </a:schemeClr>
                    </a:glow>
                  </a:effectLst>
                  <a:latin typeface="Arial"/>
                  <a:cs typeface="Arial"/>
                </a:rPr>
                <a:t>pre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74526" y="2918547"/>
              <a:ext cx="757887" cy="317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effectLst>
                    <a:glow rad="101600">
                      <a:schemeClr val="bg1">
                        <a:lumMod val="85000"/>
                        <a:alpha val="75000"/>
                      </a:schemeClr>
                    </a:glow>
                  </a:effectLst>
                  <a:latin typeface="Arial"/>
                  <a:cs typeface="Arial"/>
                </a:rPr>
                <a:t>post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3728674" y="2520237"/>
            <a:ext cx="1141583" cy="2231429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3" rIns="91410" bIns="4570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26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uAtet_green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65028" y="1874676"/>
            <a:ext cx="2819711" cy="316799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45164" y="4078332"/>
            <a:ext cx="42908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9122" y="4089872"/>
            <a:ext cx="42908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15027" y="4714417"/>
            <a:ext cx="340006" cy="339273"/>
          </a:xfrm>
          <a:prstGeom prst="rect">
            <a:avLst/>
          </a:prstGeom>
          <a:noFill/>
        </p:spPr>
        <p:txBody>
          <a:bodyPr wrap="none" lIns="91410" tIns="45703" rIns="91410" bIns="45703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5026" y="3666046"/>
            <a:ext cx="470230" cy="339273"/>
          </a:xfrm>
          <a:prstGeom prst="rect">
            <a:avLst/>
          </a:prstGeom>
          <a:noFill/>
        </p:spPr>
        <p:txBody>
          <a:bodyPr wrap="none" lIns="91410" tIns="45703" rIns="91410" bIns="45703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660413" y="4671445"/>
            <a:ext cx="42908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01270" y="4682985"/>
            <a:ext cx="42908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51050" y="5138274"/>
            <a:ext cx="937315" cy="338520"/>
          </a:xfrm>
          <a:prstGeom prst="rect">
            <a:avLst/>
          </a:prstGeom>
          <a:noFill/>
        </p:spPr>
        <p:txBody>
          <a:bodyPr wrap="none" lIns="91410" tIns="45703" rIns="91410" bIns="45703" rtlCol="0">
            <a:spAutoFit/>
          </a:bodyPr>
          <a:lstStyle/>
          <a:p>
            <a:r>
              <a:rPr lang="en-US" sz="1600" dirty="0" smtClean="0">
                <a:solidFill>
                  <a:srgbClr val="000059"/>
                </a:solidFill>
                <a:latin typeface="Arial"/>
                <a:cs typeface="Arial"/>
              </a:rPr>
              <a:t>GluA1-</a:t>
            </a:r>
            <a:r>
              <a:rPr lang="en-US" sz="1600" dirty="0">
                <a:solidFill>
                  <a:srgbClr val="000059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3" y="44944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3-layered architecture of AMPA-Rs 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tetramers</a:t>
            </a:r>
            <a:b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and assembly interfaces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1520" y="2223810"/>
            <a:ext cx="5157093" cy="2528992"/>
            <a:chOff x="981429" y="2266289"/>
            <a:chExt cx="5157093" cy="2528992"/>
          </a:xfrm>
        </p:grpSpPr>
        <p:sp>
          <p:nvSpPr>
            <p:cNvPr id="14" name="TextBox 13"/>
            <p:cNvSpPr txBox="1"/>
            <p:nvPr/>
          </p:nvSpPr>
          <p:spPr>
            <a:xfrm>
              <a:off x="1494739" y="4210505"/>
              <a:ext cx="128319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>
                  <a:latin typeface="Arial"/>
                  <a:cs typeface="Arial"/>
                </a:rPr>
                <a:t>ion channel</a:t>
              </a:r>
            </a:p>
            <a:p>
              <a:pPr algn="ctr"/>
              <a:r>
                <a:rPr lang="en-US" sz="1600" i="1" dirty="0">
                  <a:latin typeface="Arial"/>
                  <a:cs typeface="Arial"/>
                </a:rPr>
                <a:t>(</a:t>
              </a:r>
              <a:r>
                <a:rPr lang="en-US" sz="1600" b="1" i="1" dirty="0">
                  <a:latin typeface="Arial"/>
                  <a:cs typeface="Arial"/>
                </a:rPr>
                <a:t>TMD</a:t>
              </a:r>
              <a:r>
                <a:rPr lang="en-US" sz="1600" i="1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81429" y="3386668"/>
              <a:ext cx="230982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>
                  <a:latin typeface="Arial"/>
                  <a:cs typeface="Arial"/>
                </a:rPr>
                <a:t>Ligand-binding domain</a:t>
              </a:r>
            </a:p>
            <a:p>
              <a:pPr algn="ctr"/>
              <a:r>
                <a:rPr lang="en-US" sz="1600" i="1" dirty="0">
                  <a:latin typeface="Arial"/>
                  <a:cs typeface="Arial"/>
                </a:rPr>
                <a:t>(</a:t>
              </a:r>
              <a:r>
                <a:rPr lang="en-US" sz="1600" b="1" i="1" dirty="0">
                  <a:latin typeface="Arial"/>
                  <a:cs typeface="Arial"/>
                </a:rPr>
                <a:t>LBD</a:t>
              </a:r>
              <a:r>
                <a:rPr lang="en-US" sz="1600" i="1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56229" y="2266289"/>
              <a:ext cx="190987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>
                  <a:latin typeface="Arial"/>
                  <a:cs typeface="Arial"/>
                </a:rPr>
                <a:t>N-terminal domain</a:t>
              </a:r>
            </a:p>
            <a:p>
              <a:pPr algn="ctr"/>
              <a:r>
                <a:rPr lang="en-US" sz="1600" i="1" dirty="0">
                  <a:latin typeface="Arial"/>
                  <a:cs typeface="Arial"/>
                </a:rPr>
                <a:t>(</a:t>
              </a:r>
              <a:r>
                <a:rPr lang="en-US" sz="1600" b="1" i="1" dirty="0">
                  <a:latin typeface="Arial"/>
                  <a:cs typeface="Arial"/>
                </a:rPr>
                <a:t>NTD</a:t>
              </a:r>
              <a:r>
                <a:rPr lang="en-US" sz="1600" i="1" dirty="0">
                  <a:latin typeface="Arial"/>
                  <a:cs typeface="Arial"/>
                </a:rPr>
                <a:t>)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265273" y="3181227"/>
              <a:ext cx="287324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DimerBW_BEA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94493" y="2420888"/>
            <a:ext cx="2149915" cy="2159998"/>
          </a:xfrm>
          <a:prstGeom prst="rect">
            <a:avLst/>
          </a:prstGeom>
          <a:noFill/>
        </p:spPr>
      </p:pic>
      <p:sp>
        <p:nvSpPr>
          <p:cNvPr id="25" name="6-Point Star 24"/>
          <p:cNvSpPr>
            <a:spLocks noChangeAspect="1"/>
          </p:cNvSpPr>
          <p:nvPr/>
        </p:nvSpPr>
        <p:spPr>
          <a:xfrm>
            <a:off x="7596463" y="3501982"/>
            <a:ext cx="145438" cy="143042"/>
          </a:xfrm>
          <a:prstGeom prst="star6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6277287" y="4581128"/>
            <a:ext cx="1919530" cy="492443"/>
            <a:chOff x="6277287" y="4581128"/>
            <a:chExt cx="1919530" cy="492443"/>
          </a:xfrm>
        </p:grpSpPr>
        <p:sp>
          <p:nvSpPr>
            <p:cNvPr id="26" name="TextBox 25"/>
            <p:cNvSpPr txBox="1"/>
            <p:nvPr/>
          </p:nvSpPr>
          <p:spPr>
            <a:xfrm>
              <a:off x="7187932" y="4581128"/>
              <a:ext cx="10088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Proximal</a:t>
              </a:r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sz="1200" b="1" i="1" dirty="0" smtClean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AC</a:t>
              </a:r>
              <a:endParaRPr lang="en-US" sz="1200" b="1" i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77287" y="4581128"/>
              <a:ext cx="90518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666699"/>
                  </a:solidFill>
                  <a:latin typeface="Arial"/>
                  <a:cs typeface="Arial"/>
                </a:rPr>
                <a:t>Distal</a:t>
              </a:r>
              <a:r>
                <a:rPr lang="en-US" sz="1200" dirty="0" smtClean="0">
                  <a:solidFill>
                    <a:srgbClr val="666699"/>
                  </a:solidFill>
                  <a:latin typeface="Arial"/>
                  <a:cs typeface="Arial"/>
                </a:rPr>
                <a:t> </a:t>
              </a:r>
            </a:p>
            <a:p>
              <a:pPr algn="ctr"/>
              <a:r>
                <a:rPr lang="en-US" sz="1200" b="1" i="1" dirty="0" smtClean="0">
                  <a:solidFill>
                    <a:srgbClr val="666699"/>
                  </a:solidFill>
                  <a:latin typeface="Arial"/>
                  <a:cs typeface="Arial"/>
                </a:rPr>
                <a:t>BD</a:t>
              </a:r>
              <a:endParaRPr lang="en-US" sz="1200" b="1" i="1" dirty="0">
                <a:solidFill>
                  <a:srgbClr val="66669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" name="6-Point Star 31"/>
          <p:cNvSpPr>
            <a:spLocks noChangeAspect="1"/>
          </p:cNvSpPr>
          <p:nvPr/>
        </p:nvSpPr>
        <p:spPr>
          <a:xfrm>
            <a:off x="4454844" y="3501008"/>
            <a:ext cx="145438" cy="143042"/>
          </a:xfrm>
          <a:prstGeom prst="star6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92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899592" y="1365130"/>
            <a:ext cx="6876736" cy="4967997"/>
            <a:chOff x="683568" y="620688"/>
            <a:chExt cx="7488832" cy="5410200"/>
          </a:xfrm>
        </p:grpSpPr>
        <p:pic>
          <p:nvPicPr>
            <p:cNvPr id="19" name="Picture 18" descr="glutamate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683568" y="620688"/>
              <a:ext cx="3381254" cy="4103354"/>
            </a:xfrm>
            <a:prstGeom prst="rect">
              <a:avLst/>
            </a:prstGeom>
          </p:spPr>
        </p:pic>
        <p:sp>
          <p:nvSpPr>
            <p:cNvPr id="33" name="5-Point Star 32"/>
            <p:cNvSpPr/>
            <p:nvPr/>
          </p:nvSpPr>
          <p:spPr>
            <a:xfrm>
              <a:off x="2856918" y="2601888"/>
              <a:ext cx="152400" cy="152400"/>
            </a:xfrm>
            <a:prstGeom prst="star5">
              <a:avLst/>
            </a:prstGeom>
            <a:solidFill>
              <a:srgbClr val="FFFF00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76200">
                <a:srgbClr val="FFFF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240513" y="3650607"/>
              <a:ext cx="1905000" cy="1313"/>
            </a:xfrm>
            <a:prstGeom prst="line">
              <a:avLst/>
            </a:prstGeom>
            <a:ln w="25400" cap="flat" cmpd="sng" algn="ctr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901797" y="4481702"/>
              <a:ext cx="3849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</a:t>
              </a:r>
            </a:p>
            <a:p>
              <a:pPr algn="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7584" y="3218418"/>
              <a:ext cx="51318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out</a:t>
              </a:r>
            </a:p>
            <a:p>
              <a:pPr algn="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46667" y="4811688"/>
              <a:ext cx="1248375" cy="651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D10DD"/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Glutamate</a:t>
              </a:r>
            </a:p>
            <a:p>
              <a:pPr algn="ctr"/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(</a:t>
              </a:r>
              <a:r>
                <a:rPr lang="en-U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pdb</a:t>
              </a:r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 3kg2)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1247443" y="4503712"/>
              <a:ext cx="1905000" cy="1588"/>
            </a:xfrm>
            <a:prstGeom prst="line">
              <a:avLst/>
            </a:prstGeom>
            <a:ln w="25400" cap="flat" cmpd="sng" algn="ctr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 descr="acetylcholine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4027540" y="1992288"/>
              <a:ext cx="1877378" cy="34290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229400" y="5415335"/>
              <a:ext cx="144691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Acetylcholine</a:t>
              </a:r>
            </a:p>
            <a:p>
              <a:pPr algn="ctr"/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(</a:t>
              </a:r>
              <a:r>
                <a:rPr lang="en-U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pdb</a:t>
              </a:r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 2bg9)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endParaRPr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4285668" y="2703488"/>
              <a:ext cx="152400" cy="152400"/>
            </a:xfrm>
            <a:prstGeom prst="star5">
              <a:avLst/>
            </a:prstGeom>
            <a:solidFill>
              <a:srgbClr val="FFFF00"/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76200">
                <a:srgbClr val="FFFF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p2x_4dw0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281419" y="1888066"/>
              <a:ext cx="1890981" cy="2771966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 flipV="1">
              <a:off x="3187078" y="4503712"/>
              <a:ext cx="4964925" cy="1588"/>
            </a:xfrm>
            <a:prstGeom prst="line">
              <a:avLst/>
            </a:prstGeom>
            <a:ln w="25400" cap="flat" cmpd="sng" algn="ctr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3180148" y="3650607"/>
              <a:ext cx="4971855" cy="1313"/>
            </a:xfrm>
            <a:prstGeom prst="line">
              <a:avLst/>
            </a:prstGeom>
            <a:ln w="25400" cap="flat" cmpd="sng" algn="ctr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643145" y="4737651"/>
              <a:ext cx="114135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P2X</a:t>
              </a:r>
            </a:p>
            <a:p>
              <a:pPr algn="ctr"/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(</a:t>
              </a:r>
              <a:r>
                <a:rPr lang="en-U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pdb</a:t>
              </a:r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254000">
                      <a:schemeClr val="bg1">
                        <a:alpha val="75000"/>
                      </a:schemeClr>
                    </a:glow>
                  </a:effectLst>
                </a:rPr>
                <a:t> 4dw0)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endParaRPr>
            </a:p>
          </p:txBody>
        </p:sp>
        <p:sp>
          <p:nvSpPr>
            <p:cNvPr id="47" name="5-Point Star 46"/>
            <p:cNvSpPr/>
            <p:nvPr/>
          </p:nvSpPr>
          <p:spPr>
            <a:xfrm>
              <a:off x="7632103" y="2551088"/>
              <a:ext cx="152400" cy="152400"/>
            </a:xfrm>
            <a:prstGeom prst="star5">
              <a:avLst/>
            </a:prstGeom>
            <a:solidFill>
              <a:srgbClr val="FFFF00"/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76200">
                <a:srgbClr val="FFFF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48264" y="1270181"/>
            <a:ext cx="6300200" cy="5183155"/>
            <a:chOff x="2448264" y="1270181"/>
            <a:chExt cx="6300200" cy="5183155"/>
          </a:xfrm>
        </p:grpSpPr>
        <p:sp>
          <p:nvSpPr>
            <p:cNvPr id="6" name="Rounded Rectangle 5"/>
            <p:cNvSpPr/>
            <p:nvPr/>
          </p:nvSpPr>
          <p:spPr>
            <a:xfrm rot="1803600">
              <a:off x="2448264" y="1369103"/>
              <a:ext cx="1486866" cy="1330558"/>
            </a:xfrm>
            <a:prstGeom prst="round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88833" y="2550583"/>
              <a:ext cx="3987495" cy="39027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mGlur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310319" y="1270181"/>
              <a:ext cx="2061881" cy="1800000"/>
            </a:xfrm>
            <a:prstGeom prst="rect">
              <a:avLst/>
            </a:prstGeom>
          </p:spPr>
        </p:pic>
        <p:pic>
          <p:nvPicPr>
            <p:cNvPr id="12" name="Picture 11" descr="gaba_b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600047" y="1270181"/>
              <a:ext cx="2148417" cy="1800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920166" y="2977207"/>
              <a:ext cx="743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mGluR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85122" y="2977207"/>
              <a:ext cx="7633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GABA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B</a:t>
              </a:r>
              <a:endParaRPr lang="en-US" sz="14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Modular organization of the </a:t>
            </a:r>
            <a:r>
              <a:rPr lang="en-US" sz="2400" dirty="0" err="1" smtClean="0">
                <a:solidFill>
                  <a:srgbClr val="000090"/>
                </a:solidFill>
                <a:latin typeface="Arial"/>
                <a:cs typeface="Arial"/>
              </a:rPr>
              <a:t>iGluR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extracellular region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4015" y="4470404"/>
            <a:ext cx="47319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Sukumaran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u="sng" dirty="0" err="1" smtClean="0">
                <a:latin typeface="Arial"/>
                <a:cs typeface="Arial"/>
              </a:rPr>
              <a:t>Bahar</a:t>
            </a:r>
            <a:r>
              <a:rPr lang="en-US" sz="1400" u="sng" dirty="0" smtClean="0">
                <a:latin typeface="Arial"/>
                <a:cs typeface="Arial"/>
              </a:rPr>
              <a:t>/Greger</a:t>
            </a:r>
            <a:r>
              <a:rPr lang="en-US" sz="1400" dirty="0" smtClean="0">
                <a:latin typeface="Arial"/>
                <a:cs typeface="Arial"/>
              </a:rPr>
              <a:t> et al., 2011. </a:t>
            </a:r>
            <a:r>
              <a:rPr lang="en-US" sz="1400" i="1" dirty="0" smtClean="0">
                <a:latin typeface="Arial"/>
                <a:cs typeface="Arial"/>
              </a:rPr>
              <a:t>EMBO J</a:t>
            </a:r>
            <a:r>
              <a:rPr lang="en-US" sz="1400" dirty="0" smtClean="0">
                <a:latin typeface="Arial"/>
                <a:cs typeface="Arial"/>
              </a:rPr>
              <a:t>. 30, 972.</a:t>
            </a:r>
          </a:p>
          <a:p>
            <a:r>
              <a:rPr lang="en-US" sz="1400" dirty="0" err="1" smtClean="0">
                <a:latin typeface="Arial"/>
                <a:cs typeface="Arial"/>
              </a:rPr>
              <a:t>Dutta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u="sng" dirty="0" smtClean="0">
                <a:latin typeface="Arial"/>
                <a:cs typeface="Arial"/>
              </a:rPr>
              <a:t>Greger/</a:t>
            </a:r>
            <a:r>
              <a:rPr lang="en-US" sz="1400" u="sng" dirty="0" err="1" smtClean="0">
                <a:latin typeface="Arial"/>
                <a:cs typeface="Arial"/>
              </a:rPr>
              <a:t>Bahar</a:t>
            </a:r>
            <a:r>
              <a:rPr lang="en-US" sz="1400" dirty="0" smtClean="0">
                <a:latin typeface="Arial"/>
                <a:cs typeface="Arial"/>
              </a:rPr>
              <a:t> et al., 2012</a:t>
            </a:r>
            <a:r>
              <a:rPr lang="en-US" sz="1400" dirty="0">
                <a:latin typeface="Arial"/>
                <a:cs typeface="Arial"/>
              </a:rPr>
              <a:t>.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i="1" dirty="0" smtClean="0">
                <a:latin typeface="Arial"/>
                <a:cs typeface="Arial"/>
              </a:rPr>
              <a:t>Structure</a:t>
            </a:r>
            <a:r>
              <a:rPr lang="en-US" sz="1400" dirty="0" smtClean="0">
                <a:latin typeface="Arial"/>
                <a:cs typeface="Arial"/>
              </a:rPr>
              <a:t> 20, 1838.</a:t>
            </a:r>
          </a:p>
          <a:p>
            <a:r>
              <a:rPr lang="en-US" sz="1400" dirty="0" smtClean="0">
                <a:latin typeface="Arial"/>
                <a:cs typeface="Arial"/>
              </a:rPr>
              <a:t>Krieger, </a:t>
            </a:r>
            <a:r>
              <a:rPr lang="en-US" sz="1400" u="sng" dirty="0" err="1" smtClean="0">
                <a:latin typeface="Arial"/>
                <a:cs typeface="Arial"/>
              </a:rPr>
              <a:t>Bahar</a:t>
            </a:r>
            <a:r>
              <a:rPr lang="en-US" sz="1400" u="sng" dirty="0" smtClean="0">
                <a:latin typeface="Arial"/>
                <a:cs typeface="Arial"/>
              </a:rPr>
              <a:t>, Greger</a:t>
            </a:r>
            <a:r>
              <a:rPr lang="en-US" sz="1400" dirty="0" smtClean="0">
                <a:latin typeface="Arial"/>
                <a:cs typeface="Arial"/>
              </a:rPr>
              <a:t>, 2015. </a:t>
            </a:r>
            <a:r>
              <a:rPr lang="en-US" sz="1400" i="1" dirty="0" err="1" smtClean="0">
                <a:latin typeface="Arial"/>
                <a:cs typeface="Arial"/>
              </a:rPr>
              <a:t>Biophys</a:t>
            </a:r>
            <a:r>
              <a:rPr lang="en-US" sz="1400" i="1" dirty="0" smtClean="0">
                <a:latin typeface="Arial"/>
                <a:cs typeface="Arial"/>
              </a:rPr>
              <a:t>. J</a:t>
            </a:r>
            <a:r>
              <a:rPr lang="en-US" sz="1400" dirty="0" smtClean="0">
                <a:latin typeface="Arial"/>
                <a:cs typeface="Arial"/>
              </a:rPr>
              <a:t>. 109, 1136.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79514" y="-27384"/>
            <a:ext cx="8856983" cy="12573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Alternative arrangement of the AMPAR NTD layer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551702" y="4211796"/>
            <a:ext cx="3590813" cy="2298895"/>
            <a:chOff x="4551702" y="4211796"/>
            <a:chExt cx="3590813" cy="2298895"/>
          </a:xfrm>
        </p:grpSpPr>
        <p:pic>
          <p:nvPicPr>
            <p:cNvPr id="8" name="Picture 7" descr="23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5669102" y="4280186"/>
              <a:ext cx="2473413" cy="223050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 rot="53593">
              <a:off x="6175798" y="4690516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effectLst>
                    <a:glow rad="76200">
                      <a:schemeClr val="bg1">
                        <a:alpha val="75000"/>
                      </a:schemeClr>
                    </a:glow>
                  </a:effectLst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53593">
              <a:off x="7225837" y="5550916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effectLst>
                    <a:glow rad="76200">
                      <a:schemeClr val="bg1">
                        <a:alpha val="75000"/>
                      </a:schemeClr>
                    </a:glow>
                  </a:effectLst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53593">
              <a:off x="7148922" y="4690516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effectLst/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53593">
              <a:off x="6194763" y="5550916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effectLst/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51702" y="4211796"/>
              <a:ext cx="905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crystal</a:t>
              </a:r>
              <a:endPara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9" name="Curved Connector 8"/>
            <p:cNvCxnSpPr/>
            <p:nvPr/>
          </p:nvCxnSpPr>
          <p:spPr>
            <a:xfrm rot="16200000" flipH="1">
              <a:off x="5856174" y="5253588"/>
              <a:ext cx="2043618" cy="391834"/>
            </a:xfrm>
            <a:prstGeom prst="curvedConnector3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62702" y="5732194"/>
            <a:ext cx="4366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Dutta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u="sng" dirty="0" smtClean="0">
                <a:latin typeface="Arial"/>
                <a:cs typeface="Arial"/>
              </a:rPr>
              <a:t>Greger/</a:t>
            </a:r>
            <a:r>
              <a:rPr lang="en-US" sz="1400" u="sng" dirty="0" err="1" smtClean="0">
                <a:latin typeface="Arial"/>
                <a:cs typeface="Arial"/>
              </a:rPr>
              <a:t>Bahar</a:t>
            </a:r>
            <a:r>
              <a:rPr lang="en-US" sz="1400" dirty="0" smtClean="0">
                <a:latin typeface="Arial"/>
                <a:cs typeface="Arial"/>
              </a:rPr>
              <a:t> et al., 2015. </a:t>
            </a:r>
            <a:r>
              <a:rPr lang="en-US" sz="1400" i="1" dirty="0" smtClean="0">
                <a:latin typeface="Arial"/>
                <a:cs typeface="Arial"/>
              </a:rPr>
              <a:t>Structure</a:t>
            </a:r>
            <a:r>
              <a:rPr lang="en-US" sz="1400" dirty="0" smtClean="0">
                <a:latin typeface="Arial"/>
                <a:cs typeface="Arial"/>
              </a:rPr>
              <a:t> 23, 1692.</a:t>
            </a:r>
          </a:p>
          <a:p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Mode4_2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 rotWithShape="1">
          <a:blip r:embed="rId7"/>
          <a:srcRect l="27063" r="27248" b="5425"/>
          <a:stretch/>
        </p:blipFill>
        <p:spPr>
          <a:xfrm>
            <a:off x="201981" y="1077398"/>
            <a:ext cx="4177825" cy="439300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529090" y="1077397"/>
            <a:ext cx="4322810" cy="2885003"/>
            <a:chOff x="4529090" y="1077397"/>
            <a:chExt cx="4322810" cy="2885003"/>
          </a:xfrm>
        </p:grpSpPr>
        <p:pic>
          <p:nvPicPr>
            <p:cNvPr id="22" name="Mode4_3_top.mo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xmlns="" r:embed="rId8"/>
                </p:ext>
              </p:extLst>
            </p:nvPr>
          </p:nvPicPr>
          <p:blipFill rotWithShape="1">
            <a:blip r:embed="rId9"/>
            <a:srcRect l="12172" t="2238" r="16433" b="2457"/>
            <a:stretch/>
          </p:blipFill>
          <p:spPr>
            <a:xfrm>
              <a:off x="4597400" y="1077397"/>
              <a:ext cx="4254500" cy="28850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29090" y="1117259"/>
              <a:ext cx="1278267" cy="369332"/>
            </a:xfrm>
            <a:prstGeom prst="rect">
              <a:avLst/>
            </a:prstGeom>
            <a:noFill/>
          </p:spPr>
          <p:txBody>
            <a:bodyPr wrap="none" lIns="91410" tIns="45703" rIns="91410" bIns="45703" rtlCol="0">
              <a:spAutoFit/>
            </a:bodyPr>
            <a:lstStyle/>
            <a:p>
              <a:r>
                <a: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simulation</a:t>
              </a:r>
              <a:endPara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angle 80"/>
            <p:cNvSpPr>
              <a:spLocks noChangeArrowheads="1"/>
            </p:cNvSpPr>
            <p:nvPr/>
          </p:nvSpPr>
          <p:spPr bwMode="auto">
            <a:xfrm>
              <a:off x="7524479" y="3448419"/>
              <a:ext cx="9013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0" tIns="45703" rIns="91410" bIns="45703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i="1" dirty="0">
                  <a:latin typeface="Arial"/>
                  <a:cs typeface="Arial"/>
                </a:rPr>
                <a:t>Top views</a:t>
              </a:r>
            </a:p>
          </p:txBody>
        </p:sp>
      </p:grpSp>
      <p:sp>
        <p:nvSpPr>
          <p:cNvPr id="34" name="Rectangle 80"/>
          <p:cNvSpPr>
            <a:spLocks noChangeArrowheads="1"/>
          </p:cNvSpPr>
          <p:nvPr/>
        </p:nvSpPr>
        <p:spPr bwMode="auto">
          <a:xfrm>
            <a:off x="346120" y="5074376"/>
            <a:ext cx="932468" cy="27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3" rIns="91410" bIns="45703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 dirty="0" smtClean="0">
                <a:latin typeface="Arial"/>
                <a:cs typeface="Arial"/>
              </a:rPr>
              <a:t>Front view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9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79514" y="53752"/>
            <a:ext cx="8856983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AMPA-R N-terminal domains are loosely 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connected</a:t>
            </a:r>
            <a:b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NMDA-R NTD-LBD form an ‘allosteric unit’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09918" y="2860785"/>
            <a:ext cx="606295" cy="338520"/>
          </a:xfrm>
          <a:prstGeom prst="rect">
            <a:avLst/>
          </a:prstGeom>
          <a:noFill/>
        </p:spPr>
        <p:txBody>
          <a:bodyPr wrap="none" lIns="91410" tIns="45703" rIns="91410" bIns="45703" rtlCol="0">
            <a:spAutoFit/>
          </a:bodyPr>
          <a:lstStyle/>
          <a:p>
            <a:r>
              <a:rPr lang="en-US" sz="1600" b="1" dirty="0">
                <a:solidFill>
                  <a:srgbClr val="265EB4"/>
                </a:solidFill>
                <a:latin typeface="Arial"/>
                <a:cs typeface="Arial"/>
              </a:rPr>
              <a:t>NTD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09918" y="3796889"/>
            <a:ext cx="606295" cy="338520"/>
          </a:xfrm>
          <a:prstGeom prst="rect">
            <a:avLst/>
          </a:prstGeom>
          <a:noFill/>
        </p:spPr>
        <p:txBody>
          <a:bodyPr wrap="none" lIns="91410" tIns="45703" rIns="91410" bIns="45703" rtlCol="0">
            <a:spAutoFit/>
          </a:bodyPr>
          <a:lstStyle/>
          <a:p>
            <a:r>
              <a:rPr lang="en-US" sz="1600" b="1" dirty="0">
                <a:solidFill>
                  <a:srgbClr val="2FF026"/>
                </a:solidFill>
                <a:latin typeface="Arial"/>
                <a:cs typeface="Arial"/>
              </a:rPr>
              <a:t>LBD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99714" y="4645029"/>
            <a:ext cx="583478" cy="313279"/>
          </a:xfrm>
          <a:prstGeom prst="rect">
            <a:avLst/>
          </a:prstGeom>
          <a:noFill/>
        </p:spPr>
        <p:txBody>
          <a:bodyPr wrap="none" lIns="91410" tIns="45703" rIns="91410" bIns="45703" rtlCol="0">
            <a:spAutoFit/>
          </a:bodyPr>
          <a:lstStyle/>
          <a:p>
            <a:r>
              <a:rPr lang="en-US" sz="1400" dirty="0">
                <a:solidFill>
                  <a:srgbClr val="2FF026"/>
                </a:solidFill>
                <a:latin typeface="Arial"/>
                <a:cs typeface="Arial"/>
              </a:rPr>
              <a:t>TMD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3559432" y="3204374"/>
            <a:ext cx="277739" cy="1444"/>
          </a:xfrm>
          <a:prstGeom prst="straightConnector1">
            <a:avLst/>
          </a:prstGeom>
          <a:ln w="28575" cmpd="sng">
            <a:solidFill>
              <a:srgbClr val="265EB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V="1">
            <a:off x="3557843" y="3753155"/>
            <a:ext cx="277739" cy="1444"/>
          </a:xfrm>
          <a:prstGeom prst="straightConnector1">
            <a:avLst/>
          </a:prstGeom>
          <a:ln w="28575" cmpd="sng">
            <a:solidFill>
              <a:srgbClr val="2FF0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81221" y="164594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NMDA-R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789605" y="5302653"/>
            <a:ext cx="1070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rPr>
              <a:t>p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rPr>
              <a:t>db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rPr>
              <a:t> 4pe5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839926" y="1645940"/>
            <a:ext cx="1095111" cy="369298"/>
          </a:xfrm>
          <a:prstGeom prst="rect">
            <a:avLst/>
          </a:prstGeom>
          <a:noFill/>
        </p:spPr>
        <p:txBody>
          <a:bodyPr wrap="none" lIns="91410" tIns="45703" rIns="91410" bIns="45703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AMPA-R</a:t>
            </a:r>
          </a:p>
        </p:txBody>
      </p:sp>
      <p:sp>
        <p:nvSpPr>
          <p:cNvPr id="2" name="Rectangle 1"/>
          <p:cNvSpPr/>
          <p:nvPr/>
        </p:nvSpPr>
        <p:spPr>
          <a:xfrm>
            <a:off x="5926554" y="5302653"/>
            <a:ext cx="1048259" cy="369332"/>
          </a:xfrm>
          <a:prstGeom prst="rect">
            <a:avLst/>
          </a:prstGeom>
        </p:spPr>
        <p:txBody>
          <a:bodyPr wrap="none" lIns="91410" tIns="45703" rIns="91410" bIns="45703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rPr>
              <a:t>pdb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rPr>
              <a:t>3kg2</a:t>
            </a:r>
            <a:endParaRPr lang="en-US" dirty="0"/>
          </a:p>
        </p:txBody>
      </p:sp>
      <p:pic>
        <p:nvPicPr>
          <p:cNvPr id="5" name="Picture 4" descr="nmda_4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1909" t="6468" r="25380" b="4478"/>
          <a:stretch>
            <a:fillRect/>
          </a:stretch>
        </p:blipFill>
        <p:spPr>
          <a:xfrm>
            <a:off x="1344859" y="2261041"/>
            <a:ext cx="1930227" cy="2833001"/>
          </a:xfrm>
          <a:prstGeom prst="rect">
            <a:avLst/>
          </a:prstGeom>
        </p:spPr>
      </p:pic>
      <p:pic>
        <p:nvPicPr>
          <p:cNvPr id="7" name="Picture 6" descr="ampa_4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132825" y="2029943"/>
            <a:ext cx="2594506" cy="31028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0257" y="3237564"/>
            <a:ext cx="1934332" cy="440943"/>
          </a:xfrm>
          <a:prstGeom prst="rect">
            <a:avLst/>
          </a:prstGeom>
          <a:noFill/>
          <a:ln w="19050" cmpd="sng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5316623" y="3127221"/>
            <a:ext cx="2149696" cy="440943"/>
          </a:xfrm>
          <a:prstGeom prst="rect">
            <a:avLst/>
          </a:prstGeom>
          <a:noFill/>
          <a:ln w="19050" cmpd="sng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4816455" y="3729230"/>
            <a:ext cx="277739" cy="1588"/>
          </a:xfrm>
          <a:prstGeom prst="straightConnector1">
            <a:avLst/>
          </a:prstGeom>
          <a:ln w="28575" cmpd="sng">
            <a:solidFill>
              <a:srgbClr val="2FF0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V="1">
            <a:off x="4818045" y="3180448"/>
            <a:ext cx="277739" cy="1588"/>
          </a:xfrm>
          <a:prstGeom prst="straightConnector1">
            <a:avLst/>
          </a:prstGeom>
          <a:ln w="28575" cmpd="sng">
            <a:solidFill>
              <a:srgbClr val="265EB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46721" y="4276439"/>
            <a:ext cx="5266879" cy="0"/>
          </a:xfrm>
          <a:prstGeom prst="line">
            <a:avLst/>
          </a:prstGeom>
          <a:ln w="38100" cap="flat" cmpd="sng" algn="ctr">
            <a:solidFill>
              <a:srgbClr val="CDCDCD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402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de2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 l="25474" r="24825"/>
          <a:stretch/>
        </p:blipFill>
        <p:spPr>
          <a:xfrm>
            <a:off x="320850" y="1307278"/>
            <a:ext cx="4544620" cy="450532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396552" y="-90884"/>
            <a:ext cx="10009112" cy="12573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ANM mode 2 permits downward motion of the NTD dimers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93893" y="1831730"/>
            <a:ext cx="3527041" cy="4300030"/>
            <a:chOff x="5455753" y="1831730"/>
            <a:chExt cx="3527041" cy="4300030"/>
          </a:xfrm>
        </p:grpSpPr>
        <p:sp>
          <p:nvSpPr>
            <p:cNvPr id="7" name="TextBox 6"/>
            <p:cNvSpPr txBox="1"/>
            <p:nvPr/>
          </p:nvSpPr>
          <p:spPr>
            <a:xfrm>
              <a:off x="6177958" y="5824018"/>
              <a:ext cx="2804836" cy="307742"/>
            </a:xfrm>
            <a:prstGeom prst="rect">
              <a:avLst/>
            </a:prstGeom>
            <a:noFill/>
          </p:spPr>
          <p:txBody>
            <a:bodyPr wrap="none" lIns="91410" tIns="45703" rIns="91410" bIns="45703" rtlCol="0">
              <a:spAutoFit/>
            </a:bodyPr>
            <a:lstStyle/>
            <a:p>
              <a:r>
                <a:rPr lang="en-US" sz="1400" dirty="0" err="1">
                  <a:latin typeface="Arial"/>
                  <a:cs typeface="Arial"/>
                </a:rPr>
                <a:t>Cais</a:t>
              </a:r>
              <a:r>
                <a:rPr lang="en-US" sz="1400" dirty="0">
                  <a:latin typeface="Arial"/>
                  <a:cs typeface="Arial"/>
                </a:rPr>
                <a:t> et al</a:t>
              </a:r>
              <a:r>
                <a:rPr lang="en-US" sz="1400" dirty="0" smtClean="0">
                  <a:latin typeface="Arial"/>
                  <a:cs typeface="Arial"/>
                </a:rPr>
                <a:t>. 2014 </a:t>
              </a:r>
              <a:r>
                <a:rPr lang="en-US" sz="1400" i="1" dirty="0">
                  <a:latin typeface="Arial"/>
                  <a:cs typeface="Arial"/>
                </a:rPr>
                <a:t>Cell Rep </a:t>
              </a:r>
              <a:r>
                <a:rPr lang="en-US" sz="1400" dirty="0" smtClean="0">
                  <a:latin typeface="Arial"/>
                  <a:cs typeface="Arial"/>
                </a:rPr>
                <a:t>9, 728</a:t>
              </a:r>
              <a:r>
                <a:rPr lang="en-US" sz="1400" i="1" dirty="0" smtClean="0">
                  <a:latin typeface="Arial"/>
                  <a:cs typeface="Arial"/>
                </a:rPr>
                <a:t>.</a:t>
              </a:r>
              <a:endParaRPr lang="en-US" sz="1400" dirty="0">
                <a:latin typeface="Arial"/>
                <a:cs typeface="Arial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455753" y="1831730"/>
              <a:ext cx="3062339" cy="3730408"/>
              <a:chOff x="5099435" y="2035448"/>
              <a:chExt cx="3062339" cy="3730408"/>
            </a:xfrm>
          </p:grpSpPr>
          <p:pic>
            <p:nvPicPr>
              <p:cNvPr id="9" name="Picture 8" descr="zones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5605512" y="2035448"/>
                <a:ext cx="2556262" cy="3383999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099435" y="2647945"/>
                <a:ext cx="5009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NTD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312736" y="3800073"/>
                <a:ext cx="4840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LBD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744870" y="4592161"/>
                <a:ext cx="517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TMD</a:t>
                </a: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7236296" y="4448712"/>
                <a:ext cx="360040" cy="0"/>
              </a:xfrm>
              <a:prstGeom prst="line">
                <a:avLst/>
              </a:prstGeom>
              <a:ln w="571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893544" y="4434018"/>
                <a:ext cx="360040" cy="0"/>
              </a:xfrm>
              <a:prstGeom prst="line">
                <a:avLst/>
              </a:prstGeom>
              <a:ln w="571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14"/>
              <p:cNvSpPr/>
              <p:nvPr/>
            </p:nvSpPr>
            <p:spPr>
              <a:xfrm>
                <a:off x="5787801" y="5427302"/>
                <a:ext cx="188054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TARP </a:t>
                </a:r>
                <a:r>
                  <a:rPr lang="en-US" sz="1600" b="1" dirty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g</a:t>
                </a:r>
                <a:r>
                  <a:rPr lang="en-US" sz="16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2 contacts 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5600368" y="3421031"/>
                <a:ext cx="2428016" cy="0"/>
              </a:xfrm>
              <a:prstGeom prst="line">
                <a:avLst/>
              </a:prstGeom>
              <a:ln w="12700" cmpd="sng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17"/>
          <p:cNvSpPr txBox="1"/>
          <p:nvPr/>
        </p:nvSpPr>
        <p:spPr>
          <a:xfrm>
            <a:off x="246762" y="6007168"/>
            <a:ext cx="4366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Dutta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u="sng" dirty="0" smtClean="0">
                <a:latin typeface="Arial"/>
                <a:cs typeface="Arial"/>
              </a:rPr>
              <a:t>Greger/</a:t>
            </a:r>
            <a:r>
              <a:rPr lang="en-US" sz="1400" u="sng" dirty="0" err="1" smtClean="0">
                <a:latin typeface="Arial"/>
                <a:cs typeface="Arial"/>
              </a:rPr>
              <a:t>Bahar</a:t>
            </a:r>
            <a:r>
              <a:rPr lang="en-US" sz="1400" dirty="0" smtClean="0">
                <a:latin typeface="Arial"/>
                <a:cs typeface="Arial"/>
              </a:rPr>
              <a:t> et al., 2015. </a:t>
            </a:r>
            <a:r>
              <a:rPr lang="en-US" sz="1400" i="1" dirty="0" smtClean="0">
                <a:latin typeface="Arial"/>
                <a:cs typeface="Arial"/>
              </a:rPr>
              <a:t>Structure</a:t>
            </a:r>
            <a:r>
              <a:rPr lang="en-US" sz="1400" dirty="0" smtClean="0">
                <a:latin typeface="Arial"/>
                <a:cs typeface="Arial"/>
              </a:rPr>
              <a:t> 23, 1692.</a:t>
            </a:r>
          </a:p>
          <a:p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31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19672" y="1172354"/>
            <a:ext cx="5472608" cy="2472670"/>
            <a:chOff x="1691680" y="4149080"/>
            <a:chExt cx="5472608" cy="2472670"/>
          </a:xfrm>
        </p:grpSpPr>
        <p:sp>
          <p:nvSpPr>
            <p:cNvPr id="5" name="TextBox 4"/>
            <p:cNvSpPr txBox="1"/>
            <p:nvPr/>
          </p:nvSpPr>
          <p:spPr>
            <a:xfrm>
              <a:off x="2721000" y="4149080"/>
              <a:ext cx="738787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30000" dirty="0">
                  <a:solidFill>
                    <a:srgbClr val="172598"/>
                  </a:solidFill>
                  <a:latin typeface="Arial"/>
                  <a:cs typeface="Arial"/>
                </a:rPr>
                <a:t>- TARP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16588" y="4174469"/>
              <a:ext cx="781700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30000" dirty="0">
                  <a:solidFill>
                    <a:srgbClr val="172598"/>
                  </a:solidFill>
                  <a:latin typeface="Arial"/>
                  <a:cs typeface="Arial"/>
                </a:rPr>
                <a:t>+ TARP</a:t>
              </a:r>
            </a:p>
          </p:txBody>
        </p:sp>
        <p:pic>
          <p:nvPicPr>
            <p:cNvPr id="7" name="Picture 6" descr="Dimers_(1).ti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2195736" y="4662073"/>
              <a:ext cx="1812991" cy="1959677"/>
            </a:xfrm>
            <a:prstGeom prst="rect">
              <a:avLst/>
            </a:prstGeom>
          </p:spPr>
        </p:pic>
        <p:pic>
          <p:nvPicPr>
            <p:cNvPr id="8" name="Picture 7" descr="Dimers_(1).ti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5259679" y="4658042"/>
              <a:ext cx="1904609" cy="19596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91680" y="4854611"/>
              <a:ext cx="465792" cy="256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NTD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74879" y="5544592"/>
              <a:ext cx="450764" cy="256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LBD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31831" y="1629025"/>
            <a:ext cx="3775089" cy="1355777"/>
            <a:chOff x="3003836" y="4605751"/>
            <a:chExt cx="3775089" cy="1355777"/>
          </a:xfrm>
        </p:grpSpPr>
        <p:sp>
          <p:nvSpPr>
            <p:cNvPr id="12" name="Oval 11"/>
            <p:cNvSpPr/>
            <p:nvPr/>
          </p:nvSpPr>
          <p:spPr>
            <a:xfrm rot="2147558">
              <a:off x="6060789" y="4701490"/>
              <a:ext cx="718136" cy="1260038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  <a:effectLst>
              <a:glow rad="38100">
                <a:srgbClr val="FFFF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300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003836" y="4605751"/>
              <a:ext cx="1056410" cy="1231747"/>
              <a:chOff x="2448759" y="2145106"/>
              <a:chExt cx="1356608" cy="1581767"/>
            </a:xfrm>
          </p:grpSpPr>
          <p:sp>
            <p:nvSpPr>
              <p:cNvPr id="14" name="Oval 13"/>
              <p:cNvSpPr/>
              <p:nvPr/>
            </p:nvSpPr>
            <p:spPr>
              <a:xfrm rot="2147558">
                <a:off x="2930691" y="2145106"/>
                <a:ext cx="874676" cy="884844"/>
              </a:xfrm>
              <a:prstGeom prst="ellipse">
                <a:avLst/>
              </a:prstGeom>
              <a:noFill/>
              <a:ln w="28575" cmpd="sng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  <a:effectLst>
                <a:glow rad="38100">
                  <a:srgbClr val="FFFF00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5" name="Oval 14"/>
              <p:cNvSpPr/>
              <p:nvPr/>
            </p:nvSpPr>
            <p:spPr>
              <a:xfrm rot="2147558">
                <a:off x="2448759" y="3055608"/>
                <a:ext cx="696374" cy="671265"/>
              </a:xfrm>
              <a:prstGeom prst="ellipse">
                <a:avLst/>
              </a:prstGeom>
              <a:noFill/>
              <a:ln w="28575" cmpd="sng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  <a:effectLst>
                <a:glow rad="38100">
                  <a:srgbClr val="FFFF00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475656" y="3764238"/>
            <a:ext cx="6048672" cy="2905125"/>
            <a:chOff x="1475656" y="3548211"/>
            <a:chExt cx="6048672" cy="2905125"/>
          </a:xfrm>
        </p:grpSpPr>
        <p:pic>
          <p:nvPicPr>
            <p:cNvPr id="16" name="Picture 28" descr="tarp_fig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453" y="3672036"/>
              <a:ext cx="2301875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9" descr="tarp_fig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320" y="3548211"/>
              <a:ext cx="1817688" cy="290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 9"/>
            <p:cNvSpPr>
              <a:spLocks noChangeArrowheads="1"/>
            </p:cNvSpPr>
            <p:nvPr/>
          </p:nvSpPr>
          <p:spPr bwMode="auto">
            <a:xfrm rot="761536">
              <a:off x="5344690" y="3784748"/>
              <a:ext cx="1155700" cy="1600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07904" y="4303316"/>
              <a:ext cx="500933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ＭＳ Ｐゴシック" charset="-128"/>
                  <a:cs typeface="Arial"/>
                </a:rPr>
                <a:t>NTD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56583" y="5021411"/>
              <a:ext cx="484027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ＭＳ Ｐゴシック" charset="-128"/>
                  <a:cs typeface="Arial"/>
                </a:rPr>
                <a:t>LBD</a:t>
              </a:r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1475656" y="5597673"/>
              <a:ext cx="8296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1400" dirty="0">
                  <a:solidFill>
                    <a:srgbClr val="3DCCCC"/>
                  </a:solidFill>
                </a:rPr>
                <a:t>‘</a:t>
              </a:r>
              <a:r>
                <a:rPr lang="en-US" sz="1400" dirty="0">
                  <a:solidFill>
                    <a:srgbClr val="3DCCCC"/>
                  </a:solidFill>
                </a:rPr>
                <a:t>TARP</a:t>
              </a:r>
              <a:r>
                <a:rPr lang="ja-JP" altLang="en-US" sz="1400" dirty="0">
                  <a:solidFill>
                    <a:srgbClr val="3DCCCC"/>
                  </a:solidFill>
                </a:rPr>
                <a:t>’</a:t>
              </a:r>
              <a:endParaRPr lang="en-US" sz="1400" dirty="0">
                <a:solidFill>
                  <a:srgbClr val="3DCCCC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37520" y="5665936"/>
              <a:ext cx="51799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ＭＳ Ｐゴシック" charset="-128"/>
                  <a:cs typeface="Arial"/>
                </a:rPr>
                <a:t>TMD</a:t>
              </a: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1838920" y="5521473"/>
              <a:ext cx="381000" cy="15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4" name="Group 25"/>
            <p:cNvGrpSpPr>
              <a:grpSpLocks/>
            </p:cNvGrpSpPr>
            <p:nvPr/>
          </p:nvGrpSpPr>
          <p:grpSpPr bwMode="auto">
            <a:xfrm>
              <a:off x="3362920" y="5496073"/>
              <a:ext cx="4089400" cy="26988"/>
              <a:chOff x="1828800" y="2413000"/>
              <a:chExt cx="4089400" cy="26988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>
                <a:off x="1828800" y="2438400"/>
                <a:ext cx="2286000" cy="158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5384800" y="2413000"/>
                <a:ext cx="533400" cy="158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4"/>
              <p:cNvCxnSpPr>
                <a:cxnSpLocks noChangeShapeType="1"/>
              </p:cNvCxnSpPr>
              <p:nvPr/>
            </p:nvCxnSpPr>
            <p:spPr bwMode="auto">
              <a:xfrm>
                <a:off x="2286000" y="2438400"/>
                <a:ext cx="1143000" cy="1588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28" name="Shape 95"/>
            <p:cNvSpPr>
              <a:spLocks noChangeArrowheads="1"/>
            </p:cNvSpPr>
            <p:nvPr/>
          </p:nvSpPr>
          <p:spPr bwMode="auto">
            <a:xfrm>
              <a:off x="3999161" y="5242073"/>
              <a:ext cx="103028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/>
            <a:p>
              <a:pPr algn="ctr" eaLnBrk="1" hangingPunct="1"/>
              <a:r>
                <a:rPr lang="en-US" sz="1100" i="1" dirty="0">
                  <a:solidFill>
                    <a:srgbClr val="000090"/>
                  </a:solidFill>
                  <a:latin typeface="Arial"/>
                  <a:cs typeface="Arial"/>
                  <a:sym typeface="Arial" charset="0"/>
                </a:rPr>
                <a:t>Mode 1</a:t>
              </a:r>
            </a:p>
          </p:txBody>
        </p:sp>
        <p:sp>
          <p:nvSpPr>
            <p:cNvPr id="29" name="Shape 92"/>
            <p:cNvSpPr>
              <a:spLocks noChangeShapeType="1"/>
            </p:cNvSpPr>
            <p:nvPr/>
          </p:nvSpPr>
          <p:spPr bwMode="auto">
            <a:xfrm>
              <a:off x="4208587" y="5543698"/>
              <a:ext cx="579437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Arc 29"/>
            <p:cNvSpPr/>
            <p:nvPr/>
          </p:nvSpPr>
          <p:spPr bwMode="auto">
            <a:xfrm rot="9941276">
              <a:off x="5646315" y="5308748"/>
              <a:ext cx="457200" cy="457200"/>
            </a:xfrm>
            <a:prstGeom prst="arc">
              <a:avLst>
                <a:gd name="adj1" fmla="val 13995105"/>
                <a:gd name="adj2" fmla="val 1659561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Dynamic rearrangements 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in the AMPAR ECR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87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s2.0-S0896627315000380-main(1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745" t="11481" r="15838" b="42408"/>
          <a:stretch/>
        </p:blipFill>
        <p:spPr>
          <a:xfrm>
            <a:off x="1331640" y="1268760"/>
            <a:ext cx="6526846" cy="5472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R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earrangements 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may affect organization/stability/function of 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synaptic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AMPARs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40140" y="1628016"/>
            <a:ext cx="1386389" cy="928380"/>
            <a:chOff x="6440140" y="1628016"/>
            <a:chExt cx="1386389" cy="928380"/>
          </a:xfrm>
        </p:grpSpPr>
        <p:sp>
          <p:nvSpPr>
            <p:cNvPr id="2" name="TextBox 1"/>
            <p:cNvSpPr txBox="1"/>
            <p:nvPr/>
          </p:nvSpPr>
          <p:spPr>
            <a:xfrm>
              <a:off x="6440140" y="1628016"/>
              <a:ext cx="65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D3B360"/>
                  </a:solidFill>
                  <a:latin typeface="Arial"/>
                  <a:cs typeface="Arial"/>
                </a:rPr>
                <a:t>NTD</a:t>
              </a:r>
              <a:endParaRPr lang="en-US" b="1" dirty="0">
                <a:solidFill>
                  <a:srgbClr val="D3B360"/>
                </a:solidFill>
                <a:latin typeface="Arial"/>
                <a:cs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34801" y="2187064"/>
              <a:ext cx="791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D37C83"/>
                  </a:solidFill>
                  <a:latin typeface="Arial"/>
                  <a:cs typeface="Arial"/>
                </a:rPr>
                <a:t>TARP</a:t>
              </a:r>
              <a:endParaRPr lang="en-US" b="1" dirty="0">
                <a:solidFill>
                  <a:srgbClr val="D37C83"/>
                </a:solidFill>
                <a:latin typeface="Arial"/>
                <a:cs typeface="Arial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6901780" y="1947332"/>
              <a:ext cx="288032" cy="27874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710318" y="5899423"/>
            <a:ext cx="3208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Constals</a:t>
            </a:r>
            <a:r>
              <a:rPr lang="en-US" sz="1400" dirty="0" smtClean="0">
                <a:latin typeface="Arial"/>
                <a:cs typeface="Arial"/>
              </a:rPr>
              <a:t> et al., 2015. </a:t>
            </a:r>
            <a:r>
              <a:rPr lang="en-US" sz="1400" i="1" dirty="0" smtClean="0">
                <a:latin typeface="Arial"/>
                <a:cs typeface="Arial"/>
              </a:rPr>
              <a:t>Neuron</a:t>
            </a:r>
            <a:r>
              <a:rPr lang="en-US" sz="1400" dirty="0" smtClean="0">
                <a:latin typeface="Arial"/>
                <a:cs typeface="Arial"/>
              </a:rPr>
              <a:t> 85, 787.</a:t>
            </a:r>
          </a:p>
          <a:p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05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288</Words>
  <Application>Microsoft Office PowerPoint</Application>
  <PresentationFormat>On-screen Show (4:3)</PresentationFormat>
  <Paragraphs>104</Paragraphs>
  <Slides>11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Organization and dynamics of AMPAR glutamate receptors  </vt:lpstr>
      <vt:lpstr>AMPA receptors initiate transmission at excitatory synapses</vt:lpstr>
      <vt:lpstr>3-layered architecture of AMPA-Rs tetramers and assembly interfaces</vt:lpstr>
      <vt:lpstr>Modular organization of the iGluR extracellular region</vt:lpstr>
      <vt:lpstr>Alternative arrangement of the AMPAR NTD layer</vt:lpstr>
      <vt:lpstr>AMPA-R N-terminal domains are loosely connected NMDA-R NTD-LBD form an ‘allosteric unit’</vt:lpstr>
      <vt:lpstr>ANM mode 2 permits downward motion of the NTD dimers</vt:lpstr>
      <vt:lpstr>Dynamic rearrangements in the AMPAR ECR</vt:lpstr>
      <vt:lpstr>Rearrangements may affect organization/stability/function of synaptic AMPARs </vt:lpstr>
      <vt:lpstr>Slide 10</vt:lpstr>
      <vt:lpstr>Slide 11</vt:lpstr>
    </vt:vector>
  </TitlesOfParts>
  <Company>MRC-Cambridge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Ingo Greger</dc:creator>
  <cp:lastModifiedBy>Ivet Bahar (local)</cp:lastModifiedBy>
  <cp:revision>32</cp:revision>
  <dcterms:created xsi:type="dcterms:W3CDTF">2015-09-16T14:33:58Z</dcterms:created>
  <dcterms:modified xsi:type="dcterms:W3CDTF">2015-09-16T18:21:04Z</dcterms:modified>
</cp:coreProperties>
</file>