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5" r:id="rId2"/>
    <p:sldId id="424" r:id="rId3"/>
    <p:sldId id="441" r:id="rId4"/>
    <p:sldId id="442" r:id="rId5"/>
    <p:sldId id="443" r:id="rId6"/>
    <p:sldId id="295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 Waters" initials="JW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8" autoAdjust="0"/>
    <p:restoredTop sz="90050" autoAdjust="0"/>
  </p:normalViewPr>
  <p:slideViewPr>
    <p:cSldViewPr snapToGrid="0" showGuides="1">
      <p:cViewPr varScale="1">
        <p:scale>
          <a:sx n="83" d="100"/>
          <a:sy n="83" d="100"/>
        </p:scale>
        <p:origin x="1716" y="84"/>
      </p:cViewPr>
      <p:guideLst>
        <p:guide orient="horz" pos="2160"/>
        <p:guide pos="1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28FF758-6C57-4FAB-9D74-CE8FF9789E5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71ED3-73B4-440C-BB52-ADCF3C013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8CB23-5B4F-0744-8EC0-8006B933CE47}" type="slidenum">
              <a:rPr lang="en-US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1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760F6-D8B6-DD4C-9410-D1E4C960AF93}" type="slidenum">
              <a:rPr lang="en-US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7901" tIns="43952" rIns="87901" bIns="43952"/>
          <a:lstStyle/>
          <a:p>
            <a:pPr eaLnBrk="1" hangingPunct="1"/>
            <a:r>
              <a:rPr lang="en-US"/>
              <a:t>Make the EM figure rotate</a:t>
            </a:r>
          </a:p>
        </p:txBody>
      </p:sp>
    </p:spTree>
    <p:extLst>
      <p:ext uri="{BB962C8B-B14F-4D97-AF65-F5344CB8AC3E}">
        <p14:creationId xmlns:p14="http://schemas.microsoft.com/office/powerpoint/2010/main" val="305910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01783"/>
            <a:ext cx="7426036" cy="2189018"/>
          </a:xfrm>
        </p:spPr>
        <p:txBody>
          <a:bodyPr anchor="b" anchorCtr="0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86890"/>
            <a:ext cx="7426036" cy="94211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2514" y="4128655"/>
            <a:ext cx="4350760" cy="2078181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name and title of presenter(s)</a:t>
            </a:r>
            <a:endParaRPr lang="en-US" dirty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83281" y="5791201"/>
            <a:ext cx="3233392" cy="68103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Closing Slide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01783"/>
            <a:ext cx="7426036" cy="2189018"/>
          </a:xfrm>
        </p:spPr>
        <p:txBody>
          <a:bodyPr anchor="b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86890"/>
            <a:ext cx="7426036" cy="94211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2514" y="4128655"/>
            <a:ext cx="4350760" cy="2078181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name and title of presenter(s)</a:t>
            </a:r>
            <a:endParaRPr lang="en-US" dirty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5483281" y="5791201"/>
            <a:ext cx="3233392" cy="68103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black_2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print">
            <a:lum bright="100000"/>
          </a:blip>
          <a:stretch>
            <a:fillRect/>
          </a:stretch>
        </p:blipFill>
        <p:spPr>
          <a:xfrm>
            <a:off x="204699" y="6331529"/>
            <a:ext cx="1942615" cy="40916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blue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print">
            <a:lum bright="100000"/>
          </a:blip>
          <a:stretch>
            <a:fillRect/>
          </a:stretch>
        </p:blipFill>
        <p:spPr>
          <a:xfrm>
            <a:off x="204699" y="6331529"/>
            <a:ext cx="1942615" cy="40916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_Whi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655" y="2231758"/>
            <a:ext cx="7772400" cy="1362075"/>
          </a:xfrm>
        </p:spPr>
        <p:txBody>
          <a:bodyPr anchor="b" anchorCtr="0">
            <a:normAutofit/>
          </a:bodyPr>
          <a:lstStyle>
            <a:lvl1pPr algn="ctr">
              <a:defRPr sz="36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168" y="3557898"/>
            <a:ext cx="7772400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_Blue">
    <p:bg>
      <p:bgPr>
        <a:blipFill dpi="0" rotWithShape="1">
          <a:blip r:embed="rId2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655" y="2231758"/>
            <a:ext cx="7772400" cy="1362075"/>
          </a:xfrm>
        </p:spPr>
        <p:txBody>
          <a:bodyPr anchor="b" anchorCtr="0">
            <a:normAutofit/>
          </a:bodyPr>
          <a:lstStyle>
            <a:lvl1pPr algn="ctr"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168" y="3557898"/>
            <a:ext cx="7772400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204699" y="6331529"/>
            <a:ext cx="1942615" cy="40916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043"/>
            <a:ext cx="8229600" cy="6259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2218"/>
            <a:ext cx="8229600" cy="5003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B74ED-D1BD-456C-952C-897D515538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04699" y="6331529"/>
            <a:ext cx="1942615" cy="4091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5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9" r:id="rId10"/>
    <p:sldLayoutId id="2147483655" r:id="rId11"/>
    <p:sldLayoutId id="2147483661" r:id="rId12"/>
    <p:sldLayoutId id="2147483662" r:id="rId13"/>
    <p:sldLayoutId id="2147483663" r:id="rId14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31900"/>
            <a:ext cx="7426036" cy="1358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DBP5 </a:t>
            </a:r>
            <a:br>
              <a:rPr lang="en-US" dirty="0" smtClean="0"/>
            </a:br>
            <a:r>
              <a:rPr lang="en-US" dirty="0" smtClean="0"/>
              <a:t>Functional </a:t>
            </a:r>
            <a:r>
              <a:rPr lang="en-US" dirty="0" err="1" smtClean="0"/>
              <a:t>Connectomics</a:t>
            </a:r>
            <a:r>
              <a:rPr lang="en-US" dirty="0" smtClean="0"/>
              <a:t>: </a:t>
            </a:r>
            <a:r>
              <a:rPr lang="en-US" dirty="0" err="1" smtClean="0"/>
              <a:t>Terascale</a:t>
            </a:r>
            <a:r>
              <a:rPr lang="en-US" dirty="0" smtClean="0"/>
              <a:t> Reconstructions of Cortical Circuits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52514" y="5080001"/>
            <a:ext cx="3519486" cy="15459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September 17, 2015 </a:t>
            </a: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R. Clay Reid, MD, PhD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888212" y="6499909"/>
            <a:ext cx="1255788" cy="235627"/>
          </a:xfrm>
        </p:spPr>
        <p:txBody>
          <a:bodyPr/>
          <a:lstStyle/>
          <a:p>
            <a:pPr eaLnBrk="1" hangingPunct="1"/>
            <a:r>
              <a:rPr lang="en-US" sz="900" dirty="0">
                <a:solidFill>
                  <a:schemeClr val="bg1"/>
                </a:solidFill>
              </a:rPr>
              <a:t>2p title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6574" y="1636991"/>
            <a:ext cx="3199935" cy="3419699"/>
            <a:chOff x="533400" y="2286000"/>
            <a:chExt cx="3808165" cy="3807206"/>
          </a:xfrm>
        </p:grpSpPr>
        <p:pic>
          <p:nvPicPr>
            <p:cNvPr id="20488" name="Picture 8" descr="CellMap_ori_vector_angle_CIfil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2286000"/>
              <a:ext cx="3808165" cy="380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10" descr="oribarRo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" y="5638800"/>
              <a:ext cx="1313025" cy="357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93065" name="Picture 3" descr="07_090824_export_20red_21green_resized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0000"/>
          </a:blip>
          <a:srcRect/>
          <a:stretch>
            <a:fillRect/>
          </a:stretch>
        </p:blipFill>
        <p:spPr bwMode="auto">
          <a:xfrm>
            <a:off x="1102303" y="2140800"/>
            <a:ext cx="4128598" cy="259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539524" y="5221009"/>
            <a:ext cx="3838682" cy="17675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9291" tIns="44646" rIns="89291" bIns="44646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ea typeface="Times New Roman" charset="0"/>
                <a:cs typeface="Times New Roman" charset="0"/>
              </a:rPr>
              <a:t>Large-scale physiology </a:t>
            </a:r>
            <a:br>
              <a:rPr lang="en-US" sz="2300" dirty="0">
                <a:ea typeface="Times New Roman" charset="0"/>
                <a:cs typeface="Times New Roman" charset="0"/>
              </a:rPr>
            </a:br>
            <a:r>
              <a:rPr lang="en-US" sz="2100" dirty="0">
                <a:ea typeface="Times New Roman" charset="0"/>
                <a:cs typeface="Times New Roman" charset="0"/>
              </a:rPr>
              <a:t>Two-photon calcium imaging  </a:t>
            </a:r>
            <a:endParaRPr lang="en-US" sz="2100" dirty="0" smtClean="0">
              <a:ea typeface="Times New Roman" charset="0"/>
              <a:cs typeface="Times New Roman" charset="0"/>
            </a:endParaRPr>
          </a:p>
          <a:p>
            <a:r>
              <a:rPr lang="en-US" sz="2100" dirty="0" smtClean="0">
                <a:ea typeface="Times New Roman" charset="0"/>
                <a:cs typeface="Times New Roman" charset="0"/>
              </a:rPr>
              <a:t>    </a:t>
            </a:r>
            <a:r>
              <a:rPr lang="en-US" sz="2100" i="1" dirty="0" smtClean="0">
                <a:ea typeface="Times New Roman" charset="0"/>
                <a:cs typeface="Times New Roman" charset="0"/>
              </a:rPr>
              <a:t>in </a:t>
            </a:r>
            <a:r>
              <a:rPr lang="en-US" sz="2100" i="1" dirty="0">
                <a:ea typeface="Times New Roman" charset="0"/>
                <a:cs typeface="Times New Roman" charset="0"/>
              </a:rPr>
              <a:t>vivo</a:t>
            </a:r>
            <a:endParaRPr lang="en-US" sz="2100" dirty="0">
              <a:ea typeface="Times New Roman" charset="0"/>
              <a:cs typeface="Times New Roman" charset="0"/>
            </a:endParaRPr>
          </a:p>
          <a:p>
            <a:r>
              <a:rPr lang="en-US" sz="2100" dirty="0">
                <a:ea typeface="Times New Roman" charset="0"/>
                <a:cs typeface="Times New Roman" charset="0"/>
              </a:rPr>
              <a:t>Physiology of every cell</a:t>
            </a:r>
          </a:p>
          <a:p>
            <a:endParaRPr lang="en-US" sz="2000" dirty="0">
              <a:ea typeface="Times New Roman" charset="0"/>
              <a:cs typeface="Times New Roman" charset="0"/>
            </a:endParaRPr>
          </a:p>
        </p:txBody>
      </p:sp>
      <p:sp>
        <p:nvSpPr>
          <p:cNvPr id="2093067" name="Rectangle 11"/>
          <p:cNvSpPr>
            <a:spLocks noChangeArrowheads="1"/>
          </p:cNvSpPr>
          <p:nvPr/>
        </p:nvSpPr>
        <p:spPr bwMode="auto">
          <a:xfrm>
            <a:off x="4308441" y="5221009"/>
            <a:ext cx="4896024" cy="15059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9291" tIns="44646" rIns="89291" bIns="44646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ea typeface="Times New Roman" charset="0"/>
                <a:cs typeface="Times New Roman" charset="0"/>
              </a:rPr>
              <a:t>Large-scale anatomy</a:t>
            </a:r>
            <a:endParaRPr lang="en-US" sz="2300" dirty="0" smtClean="0">
              <a:ea typeface="Times New Roman" charset="0"/>
              <a:cs typeface="Times New Roman" charset="0"/>
            </a:endParaRPr>
          </a:p>
          <a:p>
            <a:r>
              <a:rPr lang="en-US" sz="2300" dirty="0" smtClean="0">
                <a:ea typeface="Times New Roman" charset="0"/>
                <a:cs typeface="Times New Roman" charset="0"/>
              </a:rPr>
              <a:t>Serial-section electron microscopy</a:t>
            </a:r>
          </a:p>
          <a:p>
            <a:r>
              <a:rPr lang="en-US" sz="2300" dirty="0" smtClean="0">
                <a:ea typeface="Times New Roman" charset="0"/>
                <a:cs typeface="Times New Roman" charset="0"/>
              </a:rPr>
              <a:t>Every axon, dendrite, and synapse </a:t>
            </a:r>
            <a:br>
              <a:rPr lang="en-US" sz="2300" dirty="0" smtClean="0">
                <a:ea typeface="Times New Roman" charset="0"/>
                <a:cs typeface="Times New Roman" charset="0"/>
              </a:rPr>
            </a:br>
            <a:endParaRPr lang="en-US" sz="2300" dirty="0">
              <a:ea typeface="Times New Roman" charset="0"/>
              <a:cs typeface="Times New Roman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5813" y="653400"/>
            <a:ext cx="8324259" cy="58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291" tIns="44646" rIns="89291" bIns="44646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 smtClean="0"/>
              <a:t>Bock, … Hood, Wetzel, Reid, 2011 Nature</a:t>
            </a:r>
          </a:p>
          <a:p>
            <a:pPr algn="r"/>
            <a:r>
              <a:rPr lang="en-US" sz="1600" dirty="0" smtClean="0"/>
              <a:t>Reid 2012 Neuron</a:t>
            </a:r>
            <a:endParaRPr lang="en-US" sz="16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50800"/>
            <a:ext cx="8229600" cy="6259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connectomics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background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93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93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9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9457E-6 -7.92043E-6 L 0.36635 -7.92043E-6 " pathEditMode="relative" ptsTypes="AA">
                                      <p:cBhvr>
                                        <p:cTn id="12" dur="3000" fill="hold"/>
                                        <p:tgtEl>
                                          <p:spTgt spid="2093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625907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</a:t>
            </a:r>
            <a:r>
              <a:rPr lang="en-US" dirty="0" err="1" smtClean="0"/>
              <a:t>connectomics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776"/>
            <a:ext cx="8458200" cy="617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2014: Hundreds of neurons, thousands of connections from EM data set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0" y="6133080"/>
            <a:ext cx="121920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prstTxWarp prst="textNoShape">
              <a:avLst/>
            </a:prstTxWarp>
            <a:spAutoFit/>
          </a:bodyPr>
          <a:lstStyle/>
          <a:p>
            <a:pPr defTabSz="914614"/>
            <a:r>
              <a:rPr lang="en-US" sz="1400" dirty="0" smtClean="0">
                <a:ea typeface="Times New Roman" charset="0"/>
                <a:cs typeface="Times New Roman" charset="0"/>
              </a:rPr>
              <a:t>Lee, Reid Unpublished</a:t>
            </a:r>
            <a:endParaRPr lang="en-US" sz="1400" dirty="0">
              <a:ea typeface="Times New Roman" charset="0"/>
              <a:cs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257300"/>
            <a:ext cx="7975600" cy="4343400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18000" y="5397500"/>
            <a:ext cx="4826000" cy="14795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93635" tIns="46817" rIns="93635" bIns="46817">
            <a:prstTxWarp prst="textNoShape">
              <a:avLst/>
            </a:prstTxWarp>
            <a:spAutoFit/>
          </a:bodyPr>
          <a:lstStyle/>
          <a:p>
            <a:pPr defTabSz="936625">
              <a:buFont typeface="Arial" charset="0"/>
              <a:buChar char="•"/>
            </a:pPr>
            <a:r>
              <a:rPr lang="en-US" sz="2200" dirty="0" smtClean="0"/>
              <a:t> &gt;10 </a:t>
            </a:r>
            <a:r>
              <a:rPr lang="en-US" sz="2200" dirty="0" err="1" smtClean="0"/>
              <a:t>Gpixels</a:t>
            </a:r>
            <a:r>
              <a:rPr lang="en-US" sz="2200" dirty="0" smtClean="0"/>
              <a:t> </a:t>
            </a:r>
            <a:r>
              <a:rPr lang="en-US" sz="2200" dirty="0"/>
              <a:t>per section</a:t>
            </a:r>
          </a:p>
          <a:p>
            <a:pPr defTabSz="936625">
              <a:buFont typeface="Arial" charset="0"/>
              <a:buChar char="•"/>
            </a:pPr>
            <a:r>
              <a:rPr lang="en-US" sz="2200" dirty="0" smtClean="0"/>
              <a:t>~3800 </a:t>
            </a:r>
            <a:r>
              <a:rPr lang="en-US" sz="2200" dirty="0"/>
              <a:t>sections</a:t>
            </a:r>
            <a:r>
              <a:rPr lang="en-US" sz="2200" dirty="0" smtClean="0"/>
              <a:t> </a:t>
            </a:r>
            <a:r>
              <a:rPr lang="en-US" sz="2200" dirty="0" err="1" smtClean="0">
                <a:sym typeface="Wingdings"/>
              </a:rPr>
              <a:t></a:t>
            </a:r>
            <a:r>
              <a:rPr lang="en-US" sz="2200" dirty="0" smtClean="0"/>
              <a:t> 150</a:t>
            </a:r>
            <a:r>
              <a:rPr lang="en-US" sz="2200" dirty="0" smtClean="0">
                <a:latin typeface="Symbol" charset="2"/>
              </a:rPr>
              <a:t>m</a:t>
            </a:r>
            <a:r>
              <a:rPr lang="en-US" sz="2200" dirty="0" smtClean="0"/>
              <a:t>m thick</a:t>
            </a:r>
          </a:p>
          <a:p>
            <a:pPr defTabSz="936625">
              <a:buFont typeface="Arial" charset="0"/>
              <a:buChar char="•"/>
            </a:pPr>
            <a:r>
              <a:rPr lang="en-US" sz="2200" dirty="0" smtClean="0"/>
              <a:t>~40 </a:t>
            </a:r>
            <a:r>
              <a:rPr lang="en-US" sz="2200" dirty="0"/>
              <a:t>TB of</a:t>
            </a:r>
            <a:r>
              <a:rPr lang="en-US" sz="2200" dirty="0" smtClean="0"/>
              <a:t> aligned data</a:t>
            </a:r>
          </a:p>
          <a:p>
            <a:r>
              <a:rPr lang="en-US" sz="2400" dirty="0" smtClean="0"/>
              <a:t>• </a:t>
            </a:r>
            <a:r>
              <a:rPr lang="en-US" sz="2200" dirty="0" smtClean="0"/>
              <a:t>EM volume: 450 </a:t>
            </a:r>
            <a:r>
              <a:rPr lang="en-US" sz="2200" dirty="0" err="1" smtClean="0"/>
              <a:t>x</a:t>
            </a:r>
            <a:r>
              <a:rPr lang="en-US" sz="2200" dirty="0" smtClean="0"/>
              <a:t> 450 </a:t>
            </a:r>
            <a:r>
              <a:rPr lang="en-US" sz="2200" dirty="0" err="1" smtClean="0"/>
              <a:t>x</a:t>
            </a:r>
            <a:r>
              <a:rPr lang="en-US" sz="2200" dirty="0" smtClean="0"/>
              <a:t> 150 μm</a:t>
            </a:r>
          </a:p>
        </p:txBody>
      </p:sp>
    </p:spTree>
    <p:extLst>
      <p:ext uri="{BB962C8B-B14F-4D97-AF65-F5344CB8AC3E}">
        <p14:creationId xmlns:p14="http://schemas.microsoft.com/office/powerpoint/2010/main" val="2002361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433842" y="527061"/>
            <a:ext cx="2440736" cy="7364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89285" tIns="44644" rIns="89285" bIns="44644">
            <a:prstTxWarp prst="textNoShape">
              <a:avLst/>
            </a:prstTxWarp>
            <a:spAutoFit/>
          </a:bodyPr>
          <a:lstStyle/>
          <a:p>
            <a:pPr algn="ctr" defTabSz="891362"/>
            <a:r>
              <a:rPr lang="en-US" sz="2100" dirty="0"/>
              <a:t>What do cells do?</a:t>
            </a:r>
          </a:p>
          <a:p>
            <a:pPr algn="ctr" defTabSz="891362"/>
            <a:r>
              <a:rPr lang="en-US" sz="2100" dirty="0"/>
              <a:t>Functional imaging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43406"/>
            <a:ext cx="9375004" cy="581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9279" tIns="44641" rIns="89279" bIns="44641">
            <a:prstTxWarp prst="textNoShape">
              <a:avLst/>
            </a:prstTxWarp>
            <a:spAutoFit/>
          </a:bodyPr>
          <a:lstStyle/>
          <a:p>
            <a:pPr algn="ctr" defTabSz="889811"/>
            <a:endParaRPr lang="en-US" sz="3200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869669" y="527061"/>
            <a:ext cx="4274331" cy="7518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9285" tIns="44644" rIns="89285" bIns="44644">
            <a:prstTxWarp prst="textNoShape">
              <a:avLst/>
            </a:prstTxWarp>
            <a:spAutoFit/>
          </a:bodyPr>
          <a:lstStyle/>
          <a:p>
            <a:pPr algn="ctr" defTabSz="891362"/>
            <a:r>
              <a:rPr lang="en-US" sz="2100" dirty="0"/>
              <a:t>How are they wired?</a:t>
            </a:r>
          </a:p>
          <a:p>
            <a:pPr algn="ctr" defTabSz="891362"/>
            <a:r>
              <a:rPr lang="en-US" sz="2100" dirty="0"/>
              <a:t>3D electron microscopy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1048041" y="5847282"/>
            <a:ext cx="7582792" cy="75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85" tIns="44644" rIns="89285" bIns="44644">
            <a:prstTxWarp prst="textNoShape">
              <a:avLst/>
            </a:prstTxWarp>
            <a:spAutoFit/>
          </a:bodyPr>
          <a:lstStyle/>
          <a:p>
            <a:pPr algn="ctr" defTabSz="891362"/>
            <a:r>
              <a:rPr lang="en-US" sz="2100" dirty="0">
                <a:solidFill>
                  <a:schemeClr val="bg1"/>
                </a:solidFill>
              </a:rPr>
              <a:t>Every brain is different, </a:t>
            </a:r>
          </a:p>
          <a:p>
            <a:pPr algn="ctr" defTabSz="891362"/>
            <a:r>
              <a:rPr lang="en-US" sz="2100" dirty="0">
                <a:solidFill>
                  <a:schemeClr val="bg1"/>
                </a:solidFill>
              </a:rPr>
              <a:t>but the </a:t>
            </a:r>
            <a:r>
              <a:rPr lang="en-US" sz="2100" i="1" dirty="0">
                <a:solidFill>
                  <a:schemeClr val="bg1"/>
                </a:solidFill>
              </a:rPr>
              <a:t>rules and motifs </a:t>
            </a:r>
            <a:r>
              <a:rPr lang="en-US" sz="2100" dirty="0">
                <a:solidFill>
                  <a:schemeClr val="bg1"/>
                </a:solidFill>
              </a:rPr>
              <a:t>may be the same</a:t>
            </a:r>
          </a:p>
        </p:txBody>
      </p:sp>
      <p:pic>
        <p:nvPicPr>
          <p:cNvPr id="9" name="Picture 8" descr="color neurons with connections and function 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3159" y="1230052"/>
            <a:ext cx="7860305" cy="483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750" y="546100"/>
            <a:ext cx="952500" cy="533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625907"/>
          </a:xfrm>
        </p:spPr>
        <p:txBody>
          <a:bodyPr>
            <a:normAutofit/>
          </a:bodyPr>
          <a:lstStyle/>
          <a:p>
            <a:r>
              <a:rPr lang="en-US" dirty="0"/>
              <a:t>Functional properties predict connectivity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966164"/>
            <a:ext cx="6315075" cy="5275885"/>
          </a:xfrm>
          <a:prstGeom prst="rect">
            <a:avLst/>
          </a:prstGeom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340600" y="5669100"/>
            <a:ext cx="180340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prstTxWarp prst="textNoShape">
              <a:avLst/>
            </a:prstTxWarp>
            <a:spAutoFit/>
          </a:bodyPr>
          <a:lstStyle/>
          <a:p>
            <a:pPr defTabSz="914614"/>
            <a:r>
              <a:rPr lang="en-US" sz="1400" dirty="0" smtClean="0">
                <a:ea typeface="Times New Roman" charset="0"/>
                <a:cs typeface="Times New Roman" charset="0"/>
              </a:rPr>
              <a:t>Lee, Bonin et al </a:t>
            </a:r>
          </a:p>
          <a:p>
            <a:pPr defTabSz="914614"/>
            <a:r>
              <a:rPr lang="en-US" sz="1400" dirty="0" smtClean="0">
                <a:ea typeface="Times New Roman" charset="0"/>
                <a:cs typeface="Times New Roman" charset="0"/>
              </a:rPr>
              <a:t>In review Nature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3206" y="536064"/>
            <a:ext cx="8686800" cy="50039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Neurons with similar preferred orientation are most likely to be connected!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56300" y="1041400"/>
            <a:ext cx="1308100" cy="2146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661444" y="13017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017044" y="13017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887244" y="13017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23544" y="13017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>
            <a:off x="4706144" y="13144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46044" y="1276350"/>
            <a:ext cx="673100" cy="1588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361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876"/>
            <a:ext cx="8229600" cy="6176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2015: ~4000 EM sections. Hundreds of neurons, thousands of connections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0800"/>
            <a:ext cx="8229600" cy="6259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Functional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connectomics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11318"/>
            <a:ext cx="8229600" cy="14304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2017: ~20k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sections.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Thousands of neurons, ? Connections.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smtClean="0"/>
              <a:t>The grand experimental challenge of cortical </a:t>
            </a:r>
            <a:r>
              <a:rPr lang="en-US" sz="2000" noProof="0" dirty="0" err="1" smtClean="0"/>
              <a:t>connectomics</a:t>
            </a:r>
            <a:r>
              <a:rPr lang="en-US" sz="2000" dirty="0" smtClean="0"/>
              <a:t>: 1 mm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 a cortical module.</a:t>
            </a:r>
            <a:endParaRPr lang="en-US" sz="200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Stitching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aligning 1 PB of data, ~2.5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</a:t>
            </a:r>
            <a:r>
              <a:rPr lang="en-US" sz="2000" baseline="30000" dirty="0" smtClean="0"/>
              <a:t>8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images.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872976"/>
            <a:ext cx="8229600" cy="617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2011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1000 </a:t>
            </a:r>
            <a:r>
              <a:rPr lang="en-US" sz="2000" dirty="0" smtClean="0"/>
              <a:t>EM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sections.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Tens of neurons, hundreds of connections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361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rev2011_0728">
  <a:themeElements>
    <a:clrScheme name="Allen Institute">
      <a:dk1>
        <a:srgbClr val="000000"/>
      </a:dk1>
      <a:lt1>
        <a:sysClr val="window" lastClr="FFFFFF"/>
      </a:lt1>
      <a:dk2>
        <a:srgbClr val="003767"/>
      </a:dk2>
      <a:lt2>
        <a:srgbClr val="EEECE1"/>
      </a:lt2>
      <a:accent1>
        <a:srgbClr val="0079C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Slide_Template_rev2011_0728</Template>
  <TotalTime>14570</TotalTime>
  <Words>227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Symbol</vt:lpstr>
      <vt:lpstr>Times New Roman</vt:lpstr>
      <vt:lpstr>Wingdings</vt:lpstr>
      <vt:lpstr>Slide_Template_rev2011_0728</vt:lpstr>
      <vt:lpstr>DBP5  Functional Connectomics: Terascale Reconstructions of Cortical Circuits</vt:lpstr>
      <vt:lpstr>2p title</vt:lpstr>
      <vt:lpstr>Functional connectomics 2nd project</vt:lpstr>
      <vt:lpstr>PowerPoint Presentation</vt:lpstr>
      <vt:lpstr>Functional properties predict connectivity</vt:lpstr>
      <vt:lpstr>PowerPoint Presentation</vt:lpstr>
    </vt:vector>
  </TitlesOfParts>
  <Company>Allen Institute for Brain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Slide: Title in Title Case</dc:title>
  <dc:creator>Dan Rizzuto</dc:creator>
  <cp:lastModifiedBy>Lab User</cp:lastModifiedBy>
  <cp:revision>1572</cp:revision>
  <cp:lastPrinted>2013-07-11T16:21:01Z</cp:lastPrinted>
  <dcterms:created xsi:type="dcterms:W3CDTF">2015-09-15T17:04:54Z</dcterms:created>
  <dcterms:modified xsi:type="dcterms:W3CDTF">2015-09-17T18:09:50Z</dcterms:modified>
</cp:coreProperties>
</file>