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40"/>
  </p:notesMasterIdLst>
  <p:handoutMasterIdLst>
    <p:handoutMasterId r:id="rId41"/>
  </p:handoutMasterIdLst>
  <p:sldIdLst>
    <p:sldId id="489" r:id="rId2"/>
    <p:sldId id="499" r:id="rId3"/>
    <p:sldId id="543" r:id="rId4"/>
    <p:sldId id="518" r:id="rId5"/>
    <p:sldId id="490" r:id="rId6"/>
    <p:sldId id="491" r:id="rId7"/>
    <p:sldId id="498" r:id="rId8"/>
    <p:sldId id="501" r:id="rId9"/>
    <p:sldId id="547" r:id="rId10"/>
    <p:sldId id="578" r:id="rId11"/>
    <p:sldId id="579" r:id="rId12"/>
    <p:sldId id="580" r:id="rId13"/>
    <p:sldId id="581" r:id="rId14"/>
    <p:sldId id="582" r:id="rId15"/>
    <p:sldId id="583" r:id="rId16"/>
    <p:sldId id="584" r:id="rId17"/>
    <p:sldId id="585" r:id="rId18"/>
    <p:sldId id="586" r:id="rId19"/>
    <p:sldId id="587" r:id="rId20"/>
    <p:sldId id="513" r:id="rId21"/>
    <p:sldId id="507" r:id="rId22"/>
    <p:sldId id="553" r:id="rId23"/>
    <p:sldId id="588" r:id="rId24"/>
    <p:sldId id="589" r:id="rId25"/>
    <p:sldId id="590" r:id="rId26"/>
    <p:sldId id="591" r:id="rId27"/>
    <p:sldId id="592" r:id="rId28"/>
    <p:sldId id="593" r:id="rId29"/>
    <p:sldId id="594" r:id="rId30"/>
    <p:sldId id="595" r:id="rId31"/>
    <p:sldId id="596" r:id="rId32"/>
    <p:sldId id="597" r:id="rId33"/>
    <p:sldId id="572" r:id="rId34"/>
    <p:sldId id="508" r:id="rId35"/>
    <p:sldId id="573" r:id="rId36"/>
    <p:sldId id="509" r:id="rId37"/>
    <p:sldId id="598" r:id="rId38"/>
    <p:sldId id="574"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19AF"/>
    <a:srgbClr val="400080"/>
    <a:srgbClr val="004080"/>
    <a:srgbClr val="009999"/>
    <a:srgbClr val="003399"/>
    <a:srgbClr val="3399FF"/>
    <a:srgbClr val="FF9900"/>
    <a:srgbClr val="FFFFCC"/>
    <a:srgbClr val="FFFF9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25" autoAdjust="0"/>
    <p:restoredTop sz="85648" autoAdjust="0"/>
  </p:normalViewPr>
  <p:slideViewPr>
    <p:cSldViewPr>
      <p:cViewPr varScale="1">
        <p:scale>
          <a:sx n="98" d="100"/>
          <a:sy n="98" d="100"/>
        </p:scale>
        <p:origin x="-1520" y="-120"/>
      </p:cViewPr>
      <p:guideLst>
        <p:guide orient="horz" pos="2160"/>
        <p:guide pos="2880"/>
      </p:guideLst>
    </p:cSldViewPr>
  </p:slideViewPr>
  <p:outlineViewPr>
    <p:cViewPr>
      <p:scale>
        <a:sx n="33" d="100"/>
        <a:sy n="33" d="100"/>
      </p:scale>
      <p:origin x="36" y="3906"/>
    </p:cViewPr>
  </p:outlineViewPr>
  <p:notesTextViewPr>
    <p:cViewPr>
      <p:scale>
        <a:sx n="1" d="1"/>
        <a:sy n="1" d="1"/>
      </p:scale>
      <p:origin x="0" y="0"/>
    </p:cViewPr>
  </p:notesTextViewPr>
  <p:sorterViewPr>
    <p:cViewPr>
      <p:scale>
        <a:sx n="76" d="100"/>
        <a:sy n="76" d="100"/>
      </p:scale>
      <p:origin x="0" y="536"/>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97B0DD4-7BD1-F843-9418-F9D540F33A38}" type="datetimeFigureOut">
              <a:rPr lang="en-US" smtClean="0"/>
              <a:t>9/14/15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73A07EC-FB6F-074F-8DD4-EA1A40D21F15}" type="slidenum">
              <a:rPr lang="en-US" smtClean="0"/>
              <a:t>‹#›</a:t>
            </a:fld>
            <a:endParaRPr lang="en-US"/>
          </a:p>
        </p:txBody>
      </p:sp>
    </p:spTree>
    <p:extLst>
      <p:ext uri="{BB962C8B-B14F-4D97-AF65-F5344CB8AC3E}">
        <p14:creationId xmlns:p14="http://schemas.microsoft.com/office/powerpoint/2010/main" val="6927347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EBF28E-1DC5-493E-9B46-79B86135560A}" type="datetimeFigureOut">
              <a:rPr lang="en-US" smtClean="0"/>
              <a:pPr/>
              <a:t>9/14/15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B16C8D-BA9E-4FF3-A7D5-80477BC9AD62}" type="slidenum">
              <a:rPr lang="en-US" smtClean="0"/>
              <a:pPr/>
              <a:t>‹#›</a:t>
            </a:fld>
            <a:endParaRPr lang="en-US"/>
          </a:p>
        </p:txBody>
      </p:sp>
    </p:spTree>
    <p:extLst>
      <p:ext uri="{BB962C8B-B14F-4D97-AF65-F5344CB8AC3E}">
        <p14:creationId xmlns:p14="http://schemas.microsoft.com/office/powerpoint/2010/main" val="263689385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B16C8D-BA9E-4FF3-A7D5-80477BC9AD62}" type="slidenum">
              <a:rPr lang="en-US" smtClean="0"/>
              <a:pPr/>
              <a:t>1</a:t>
            </a:fld>
            <a:endParaRPr lang="en-US"/>
          </a:p>
        </p:txBody>
      </p:sp>
    </p:spTree>
    <p:extLst>
      <p:ext uri="{BB962C8B-B14F-4D97-AF65-F5344CB8AC3E}">
        <p14:creationId xmlns:p14="http://schemas.microsoft.com/office/powerpoint/2010/main" val="953721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8" name="Shape 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96" name="Shape 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04" name="Shape 1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lang="en-US" baseline="0"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pPr marL="0" indent="0">
              <a:buNone/>
            </a:pPr>
            <a:endParaRPr lang="en-US" baseline="0"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Shape 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 name="Shape 33"/>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r>
              <a:rPr lang="en-US" dirty="0" err="1" smtClean="0"/>
              <a:t>MCell</a:t>
            </a:r>
            <a:r>
              <a:rPr lang="en-US" baseline="0" dirty="0" smtClean="0"/>
              <a:t> occupies a central role in our proposed center.</a:t>
            </a:r>
          </a:p>
          <a:p>
            <a:r>
              <a:rPr lang="en-US" baseline="0" dirty="0" smtClean="0"/>
              <a:t>TRD2 bridges the molecular scales probed in TRD1 and the cellular and tissue scales probed in TRD3. </a:t>
            </a:r>
          </a:p>
          <a:p>
            <a:r>
              <a:rPr lang="en-US" baseline="0" dirty="0" smtClean="0"/>
              <a:t>It provides the infrastructure for cell level modeling taking data generated by our two other TRDs as input, and provides simulation capabilities that are needed by our DBPs, collaborators, and the broader cell modeling community.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2B16C8D-BA9E-4FF3-A7D5-80477BC9AD62}" type="slidenum">
              <a:rPr lang="en-US" smtClean="0"/>
              <a:pPr/>
              <a:t>3</a:t>
            </a:fld>
            <a:endParaRPr lang="en-US"/>
          </a:p>
        </p:txBody>
      </p:sp>
    </p:spTree>
    <p:extLst>
      <p:ext uri="{BB962C8B-B14F-4D97-AF65-F5344CB8AC3E}">
        <p14:creationId xmlns:p14="http://schemas.microsoft.com/office/powerpoint/2010/main" val="2176148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Shape 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 name="Shape 51"/>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B16C8D-BA9E-4FF3-A7D5-80477BC9AD62}" type="slidenum">
              <a:rPr lang="en-US" smtClean="0"/>
              <a:pPr/>
              <a:t>8</a:t>
            </a:fld>
            <a:endParaRPr lang="en-US"/>
          </a:p>
        </p:txBody>
      </p:sp>
    </p:spTree>
    <p:extLst>
      <p:ext uri="{BB962C8B-B14F-4D97-AF65-F5344CB8AC3E}">
        <p14:creationId xmlns:p14="http://schemas.microsoft.com/office/powerpoint/2010/main" val="3311145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pPr lvl="0" rtl="0">
              <a:buNone/>
            </a:pPr>
            <a:endParaRPr lang="e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r>
              <a:rPr lang="en-US" dirty="0" smtClean="0"/>
              <a:t>Need to keep</a:t>
            </a:r>
            <a:r>
              <a:rPr lang="en-US" baseline="0" dirty="0" smtClean="0"/>
              <a:t> this brief!</a:t>
            </a:r>
          </a:p>
          <a:p>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lang="en-US" baseline="0"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25147D43-6B33-2F44-9A7A-5909CD3500C9}" type="datetime1">
              <a:rPr lang="en-US" smtClean="0"/>
              <a:t>9/14/15</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pic>
        <p:nvPicPr>
          <p:cNvPr id="18" name="Picture 17" descr="MMBioS_Logo-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67600" y="6380498"/>
            <a:ext cx="1600200" cy="47750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2B5C5FC-4BCE-3B4F-98EF-A38294F97F94}" type="datetime1">
              <a:rPr lang="en-US" smtClean="0"/>
              <a:t>9/14/15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174736" y="2272"/>
            <a:ext cx="762000" cy="365760"/>
          </a:xfrm>
          <a:prstGeom prst="rect">
            <a:avLst/>
          </a:prstGeom>
        </p:spPr>
        <p:txBody>
          <a:bodyPr/>
          <a:lstStyle/>
          <a:p>
            <a:fld id="{4E0F737F-B3DD-4E76-B937-76134DC214F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49F34ED-3570-4E4C-8301-C2F4944C412F}" type="datetime1">
              <a:rPr lang="en-US" smtClean="0"/>
              <a:t>9/14/15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174736" y="2272"/>
            <a:ext cx="762000" cy="365760"/>
          </a:xfrm>
          <a:prstGeom prst="rect">
            <a:avLst/>
          </a:prstGeom>
        </p:spPr>
        <p:txBody>
          <a:bodyPr/>
          <a:lstStyle/>
          <a:p>
            <a:fld id="{4E0F737F-B3DD-4E76-B937-76134DC214F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rtl="0">
              <a:defRPr/>
            </a:lvl1pPr>
            <a:lvl2pPr marL="742950" indent="-285750" rtl="0">
              <a:defRPr/>
            </a:lvl2pPr>
            <a:lvl3pPr marL="1143000" indent="-228600" rtl="0">
              <a:defRPr/>
            </a:lvl3pPr>
            <a:lvl4pPr marL="1600200" indent="-228600" rtl="0">
              <a:defRPr/>
            </a:lvl4pPr>
            <a:lvl5pPr rtl="0">
              <a:defRPr sz="1800"/>
            </a:lvl5pPr>
            <a:lvl6pPr rtl="0">
              <a:defRPr sz="1800"/>
            </a:lvl6pPr>
            <a:lvl7pPr rtl="0">
              <a:defRPr sz="1800"/>
            </a:lvl7pPr>
            <a:lvl8pPr rtl="0">
              <a:defRPr sz="1800"/>
            </a:lvl8pPr>
            <a:lvl9pPr rtl="0">
              <a:defRPr sz="1800"/>
            </a:lvl9pPr>
          </a:lstStyle>
          <a:p>
            <a:endParaRPr/>
          </a:p>
        </p:txBody>
      </p:sp>
      <p:sp>
        <p:nvSpPr>
          <p:cNvPr id="4" name="Slide Number Placeholder 26"/>
          <p:cNvSpPr>
            <a:spLocks noGrp="1"/>
          </p:cNvSpPr>
          <p:nvPr>
            <p:ph type="sldNum" sz="quarter" idx="11"/>
          </p:nvPr>
        </p:nvSpPr>
        <p:spPr>
          <a:xfrm>
            <a:off x="8174736" y="-60960"/>
            <a:ext cx="762000" cy="365760"/>
          </a:xfrm>
          <a:prstGeom prst="rect">
            <a:avLst/>
          </a:prstGeom>
        </p:spPr>
        <p:txBody>
          <a:bodyPr rtlCol="0"/>
          <a:lstStyle/>
          <a:p>
            <a:fld id="{4E0F737F-B3DD-4E76-B937-76134DC214F4}" type="slidenum">
              <a:rPr lang="en-US" smtClean="0"/>
              <a:pPr/>
              <a:t>‹#›</a:t>
            </a:fld>
            <a:endParaRPr lang="en-US"/>
          </a:p>
        </p:txBody>
      </p:sp>
    </p:spTree>
    <p:extLst>
      <p:ext uri="{BB962C8B-B14F-4D97-AF65-F5344CB8AC3E}">
        <p14:creationId xmlns:p14="http://schemas.microsoft.com/office/powerpoint/2010/main" val="3371896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09D8326-5D61-EF41-B103-2AF6304CBB17}" type="datetime1">
              <a:rPr lang="en-US" smtClean="0"/>
              <a:t>9/14/15</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DBBEFB0-9F0A-A74D-B134-E96B7101453B}" type="datetime1">
              <a:rPr lang="en-US" smtClean="0"/>
              <a:t>9/14/15</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2A0AF0D-4FFD-3A4E-8727-D147BA307ED6}" type="datetime1">
              <a:rPr lang="en-US" smtClean="0"/>
              <a:t>9/14/15</a:t>
            </a:fld>
            <a:endParaRPr lang="en-US"/>
          </a:p>
        </p:txBody>
      </p:sp>
      <p:sp>
        <p:nvSpPr>
          <p:cNvPr id="6" name="Footer Placeholder 5"/>
          <p:cNvSpPr>
            <a:spLocks noGrp="1"/>
          </p:cNvSpPr>
          <p:nvPr>
            <p:ph type="ftr" sz="quarter" idx="11"/>
          </p:nvPr>
        </p:nvSpPr>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6CA75676-35B4-2046-BD43-14B501F618EC}" type="datetime1">
              <a:rPr lang="en-US" smtClean="0"/>
              <a:t>9/14/15</a:t>
            </a:fld>
            <a:endParaRPr lang="en-US"/>
          </a:p>
        </p:txBody>
      </p:sp>
      <p:sp>
        <p:nvSpPr>
          <p:cNvPr id="27" name="Slide Number Placeholder 26"/>
          <p:cNvSpPr>
            <a:spLocks noGrp="1"/>
          </p:cNvSpPr>
          <p:nvPr>
            <p:ph type="sldNum" sz="quarter" idx="11"/>
          </p:nvPr>
        </p:nvSpPr>
        <p:spPr>
          <a:xfrm>
            <a:off x="8174736" y="2272"/>
            <a:ext cx="762000" cy="365760"/>
          </a:xfrm>
          <a:prstGeom prst="rect">
            <a:avLst/>
          </a:prstGeom>
        </p:spPr>
        <p:txBody>
          <a:bodyPr rtlCol="0"/>
          <a:lstStyle/>
          <a:p>
            <a:fld id="{4E0F737F-B3DD-4E76-B937-76134DC214F4}"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F25A8ED3-BA9B-294B-8A5E-C7664DE845AA}" type="datetime1">
              <a:rPr lang="en-US" smtClean="0"/>
              <a:t>9/14/15</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a:p>
        </p:txBody>
      </p:sp>
      <p:sp>
        <p:nvSpPr>
          <p:cNvPr id="5" name="Slide Number Placeholder 4"/>
          <p:cNvSpPr>
            <a:spLocks noGrp="1"/>
          </p:cNvSpPr>
          <p:nvPr>
            <p:ph type="sldNum" sz="quarter" idx="12"/>
          </p:nvPr>
        </p:nvSpPr>
        <p:spPr>
          <a:xfrm>
            <a:off x="8174736" y="2272"/>
            <a:ext cx="762000" cy="365760"/>
          </a:xfrm>
          <a:prstGeom prst="rect">
            <a:avLst/>
          </a:prstGeom>
        </p:spPr>
        <p:txBody>
          <a:bodyPr/>
          <a:lstStyle/>
          <a:p>
            <a:fld id="{4E0F737F-B3DD-4E76-B937-76134DC214F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47FFC4-7FF0-294A-9AFA-9A576F092BAF}" type="datetime1">
              <a:rPr lang="en-US" smtClean="0"/>
              <a:t>9/14/15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174736" y="2272"/>
            <a:ext cx="762000" cy="365760"/>
          </a:xfrm>
          <a:prstGeom prst="rect">
            <a:avLst/>
          </a:prstGeom>
        </p:spPr>
        <p:txBody>
          <a:bodyPr/>
          <a:lstStyle/>
          <a:p>
            <a:fld id="{4E0F737F-B3DD-4E76-B937-76134DC214F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861FBD3-1CCF-9343-A24E-40B39AA8EF2F}" type="datetime1">
              <a:rPr lang="en-US" smtClean="0"/>
              <a:t>9/14/15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74736" y="2272"/>
            <a:ext cx="762000" cy="365760"/>
          </a:xfrm>
          <a:prstGeom prst="rect">
            <a:avLst/>
          </a:prstGeom>
        </p:spPr>
        <p:txBody>
          <a:bodyPr/>
          <a:lstStyle/>
          <a:p>
            <a:fld id="{4E0F737F-B3DD-4E76-B937-76134DC214F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A55A8D9-47F7-E646-958B-2AE23B8BF3FC}" type="datetime1">
              <a:rPr lang="en-US" smtClean="0"/>
              <a:t>9/14/15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74736" y="2272"/>
            <a:ext cx="762000" cy="365760"/>
          </a:xfrm>
          <a:prstGeom prst="rect">
            <a:avLst/>
          </a:prstGeom>
        </p:spPr>
        <p:txBody>
          <a:bodyPr/>
          <a:lstStyle/>
          <a:p>
            <a:fld id="{4E0F737F-B3DD-4E76-B937-76134DC214F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userDrawn="1"/>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A4008E8F-F329-6043-B3D4-9B863137F469}" type="datetime1">
              <a:rPr lang="en-US" smtClean="0"/>
              <a:t>9/14/15</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p>
        </p:txBody>
      </p:sp>
      <p:pic>
        <p:nvPicPr>
          <p:cNvPr id="20" name="Picture 19" descr="MMBioS_Logo-1.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467600" y="6380498"/>
            <a:ext cx="1600200" cy="477502"/>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png"/><Relationship Id="rId6"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hyperlink" Target="http://cellblender.google.com" TargetMode="External"/><Relationship Id="rId4" Type="http://schemas.openxmlformats.org/officeDocument/2006/relationships/hyperlink" Target="https://github.com/mcellteam/cellblender" TargetMode="External"/><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emf"/><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emf"/><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emf"/></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emf"/><Relationship Id="rId1" Type="http://schemas.openxmlformats.org/officeDocument/2006/relationships/slideLayout" Target="../slideLayouts/slideLayout6.xml"/><Relationship Id="rId2" Type="http://schemas.openxmlformats.org/officeDocument/2006/relationships/image" Target="../media/image32.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emf"/><Relationship Id="rId3"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 Id="rId3"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eg"/><Relationship Id="rId3" Type="http://schemas.openxmlformats.org/officeDocument/2006/relationships/image" Target="../media/image40.emf"/></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4" Type="http://schemas.microsoft.com/office/2007/relationships/hdphoto" Target="../media/hdphoto1.wdp"/><Relationship Id="rId5" Type="http://schemas.openxmlformats.org/officeDocument/2006/relationships/image" Target="../media/image43.jpeg"/><Relationship Id="rId6" Type="http://schemas.microsoft.com/office/2007/relationships/hdphoto" Target="../media/hdphoto2.wdp"/><Relationship Id="rId7"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emf"/></Relationships>
</file>

<file path=ppt/slides/_rels/slide31.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30.emf"/><Relationship Id="rId1" Type="http://schemas.openxmlformats.org/officeDocument/2006/relationships/slideLayout" Target="../slideLayouts/slideLayout6.xml"/><Relationship Id="rId2" Type="http://schemas.openxmlformats.org/officeDocument/2006/relationships/image" Target="../media/image46.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1.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2.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wmf"/><Relationship Id="rId4" Type="http://schemas.openxmlformats.org/officeDocument/2006/relationships/image" Target="../media/image16.png"/><Relationship Id="rId5" Type="http://schemas.openxmlformats.org/officeDocument/2006/relationships/image" Target="../media/image17.wmf"/><Relationship Id="rId6" Type="http://schemas.openxmlformats.org/officeDocument/2006/relationships/image" Target="../media/image18.emf"/><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66750" y="1524000"/>
            <a:ext cx="2372765" cy="461665"/>
          </a:xfrm>
          <a:prstGeom prst="rect">
            <a:avLst/>
          </a:prstGeom>
          <a:noFill/>
        </p:spPr>
        <p:txBody>
          <a:bodyPr wrap="none" rtlCol="0">
            <a:spAutoFit/>
          </a:bodyPr>
          <a:lstStyle/>
          <a:p>
            <a:r>
              <a:rPr lang="en-US" sz="2400" b="1" dirty="0" smtClean="0">
                <a:solidFill>
                  <a:srgbClr val="FF0000"/>
                </a:solidFill>
                <a:effectLst>
                  <a:outerShdw blurRad="38100" dist="38100" dir="2700000" algn="tl">
                    <a:srgbClr val="000000">
                      <a:alpha val="43137"/>
                    </a:srgbClr>
                  </a:outerShdw>
                </a:effectLst>
              </a:rPr>
              <a:t>Group Leaders</a:t>
            </a:r>
            <a:endParaRPr lang="en-US" sz="2400" b="1" dirty="0">
              <a:solidFill>
                <a:srgbClr val="FF0000"/>
              </a:solidFill>
              <a:effectLst>
                <a:outerShdw blurRad="38100" dist="38100" dir="2700000" algn="tl">
                  <a:srgbClr val="000000">
                    <a:alpha val="43137"/>
                  </a:srgbClr>
                </a:outerShdw>
              </a:effectLst>
            </a:endParaRPr>
          </a:p>
        </p:txBody>
      </p:sp>
      <p:sp>
        <p:nvSpPr>
          <p:cNvPr id="18" name="TextBox 17"/>
          <p:cNvSpPr txBox="1"/>
          <p:nvPr/>
        </p:nvSpPr>
        <p:spPr>
          <a:xfrm>
            <a:off x="5562600" y="1214735"/>
            <a:ext cx="2613216" cy="461665"/>
          </a:xfrm>
          <a:prstGeom prst="rect">
            <a:avLst/>
          </a:prstGeom>
          <a:noFill/>
        </p:spPr>
        <p:txBody>
          <a:bodyPr wrap="none" rtlCol="0">
            <a:spAutoFit/>
          </a:bodyPr>
          <a:lstStyle/>
          <a:p>
            <a:r>
              <a:rPr lang="en-US" sz="2400" b="1" dirty="0" smtClean="0">
                <a:solidFill>
                  <a:srgbClr val="FF0000"/>
                </a:solidFill>
                <a:effectLst>
                  <a:outerShdw blurRad="38100" dist="38100" dir="2700000" algn="tl">
                    <a:srgbClr val="000000">
                      <a:alpha val="43137"/>
                    </a:srgbClr>
                  </a:outerShdw>
                </a:effectLst>
              </a:rPr>
              <a:t>Co-Investigators</a:t>
            </a:r>
            <a:endParaRPr lang="en-US" sz="2400" b="1" dirty="0">
              <a:solidFill>
                <a:srgbClr val="FF0000"/>
              </a:solidFill>
              <a:effectLst>
                <a:outerShdw blurRad="38100" dist="38100" dir="2700000" algn="tl">
                  <a:srgbClr val="000000">
                    <a:alpha val="43137"/>
                  </a:srgbClr>
                </a:outerShdw>
              </a:effectLst>
            </a:endParaRPr>
          </a:p>
        </p:txBody>
      </p:sp>
      <p:sp>
        <p:nvSpPr>
          <p:cNvPr id="19" name="Title 1"/>
          <p:cNvSpPr>
            <a:spLocks noGrp="1"/>
          </p:cNvSpPr>
          <p:nvPr>
            <p:ph type="ctrTitle"/>
          </p:nvPr>
        </p:nvSpPr>
        <p:spPr>
          <a:xfrm>
            <a:off x="0" y="228600"/>
            <a:ext cx="9067800" cy="990600"/>
          </a:xfrm>
        </p:spPr>
        <p:txBody>
          <a:bodyPr>
            <a:normAutofit fontScale="90000"/>
          </a:bodyPr>
          <a:lstStyle/>
          <a:p>
            <a:pPr algn="ctr"/>
            <a:r>
              <a:rPr lang="en-US" sz="4000" b="1" dirty="0" smtClean="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rPr>
              <a:t>TR&amp;D2: Subcellular-to-Cellular Modeling</a:t>
            </a:r>
            <a:endParaRPr lang="en-US" sz="4000" b="1" dirty="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endParaRPr>
          </a:p>
        </p:txBody>
      </p:sp>
      <p:sp>
        <p:nvSpPr>
          <p:cNvPr id="12" name="TextBox 11"/>
          <p:cNvSpPr txBox="1"/>
          <p:nvPr/>
        </p:nvSpPr>
        <p:spPr>
          <a:xfrm>
            <a:off x="6858000" y="2340864"/>
            <a:ext cx="1989281" cy="600164"/>
          </a:xfrm>
          <a:prstGeom prst="rect">
            <a:avLst/>
          </a:prstGeom>
          <a:noFill/>
        </p:spPr>
        <p:txBody>
          <a:bodyPr wrap="square" rtlCol="0">
            <a:spAutoFit/>
          </a:bodyPr>
          <a:lstStyle/>
          <a:p>
            <a:r>
              <a:rPr lang="en-US" sz="1100" b="1" dirty="0" smtClean="0">
                <a:solidFill>
                  <a:schemeClr val="bg1"/>
                </a:solidFill>
                <a:effectLst>
                  <a:outerShdw blurRad="38100" dist="38100" dir="2700000" algn="tl">
                    <a:srgbClr val="000000">
                      <a:alpha val="43137"/>
                    </a:srgbClr>
                  </a:outerShdw>
                </a:effectLst>
              </a:rPr>
              <a:t>Tom </a:t>
            </a:r>
            <a:r>
              <a:rPr lang="en-US" sz="1100" b="1" dirty="0" err="1" smtClean="0">
                <a:solidFill>
                  <a:schemeClr val="bg1"/>
                </a:solidFill>
                <a:effectLst>
                  <a:outerShdw blurRad="38100" dist="38100" dir="2700000" algn="tl">
                    <a:srgbClr val="000000">
                      <a:alpha val="43137"/>
                    </a:srgbClr>
                  </a:outerShdw>
                </a:effectLst>
              </a:rPr>
              <a:t>Bartol</a:t>
            </a:r>
            <a:r>
              <a:rPr lang="en-US" sz="1100" b="1" dirty="0" smtClean="0">
                <a:solidFill>
                  <a:schemeClr val="bg1"/>
                </a:solidFill>
                <a:effectLst>
                  <a:outerShdw blurRad="38100" dist="38100" dir="2700000" algn="tl">
                    <a:srgbClr val="000000">
                      <a:alpha val="43137"/>
                    </a:srgbClr>
                  </a:outerShdw>
                </a:effectLst>
              </a:rPr>
              <a:t>, PhD</a:t>
            </a:r>
          </a:p>
          <a:p>
            <a:r>
              <a:rPr lang="en-US" sz="1100" dirty="0" smtClean="0">
                <a:solidFill>
                  <a:schemeClr val="bg1"/>
                </a:solidFill>
                <a:effectLst>
                  <a:outerShdw blurRad="38100" dist="38100" dir="2700000" algn="tl">
                    <a:srgbClr val="000000">
                      <a:alpha val="43137"/>
                    </a:srgbClr>
                  </a:outerShdw>
                </a:effectLst>
              </a:rPr>
              <a:t>Staff Researcher, Salk Institute of Biological Studies</a:t>
            </a:r>
            <a:endParaRPr lang="en-US" sz="1100"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6828897" y="4826460"/>
            <a:ext cx="2286001" cy="1354217"/>
          </a:xfrm>
          <a:prstGeom prst="rect">
            <a:avLst/>
          </a:prstGeom>
          <a:noFill/>
        </p:spPr>
        <p:txBody>
          <a:bodyPr wrap="square" rtlCol="0">
            <a:spAutoFit/>
          </a:bodyPr>
          <a:lstStyle/>
          <a:p>
            <a:r>
              <a:rPr lang="en-US" sz="1100" b="1" dirty="0"/>
              <a:t>Markus </a:t>
            </a:r>
            <a:r>
              <a:rPr lang="en-US" sz="1100" b="1" dirty="0" err="1"/>
              <a:t>Dittrich</a:t>
            </a:r>
            <a:r>
              <a:rPr lang="en-US" sz="1100" b="1" dirty="0"/>
              <a:t>, </a:t>
            </a:r>
            <a:r>
              <a:rPr lang="en-US" sz="1100" b="1" dirty="0" smtClean="0"/>
              <a:t>PhD</a:t>
            </a:r>
            <a:endParaRPr lang="en-US" sz="1100" b="1" dirty="0"/>
          </a:p>
          <a:p>
            <a:r>
              <a:rPr lang="en-US" sz="1100" dirty="0" smtClean="0"/>
              <a:t>Director, Biomedical Applications Group</a:t>
            </a:r>
          </a:p>
          <a:p>
            <a:r>
              <a:rPr lang="en-US" sz="1100" dirty="0" smtClean="0"/>
              <a:t>Pittsburgh </a:t>
            </a:r>
            <a:r>
              <a:rPr lang="en-US" sz="1100" dirty="0"/>
              <a:t>Supercomputing </a:t>
            </a:r>
            <a:r>
              <a:rPr lang="en-US" sz="1100" dirty="0" smtClean="0"/>
              <a:t>Center, Carnegie </a:t>
            </a:r>
            <a:r>
              <a:rPr lang="en-US" sz="1100" dirty="0"/>
              <a:t>Mellon University</a:t>
            </a:r>
          </a:p>
          <a:p>
            <a:endParaRPr lang="en-US" sz="1600" dirty="0"/>
          </a:p>
        </p:txBody>
      </p:sp>
      <p:pic>
        <p:nvPicPr>
          <p:cNvPr id="14" name="Picture 7" descr="Markus’ pictur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10200" y="4343400"/>
            <a:ext cx="1371600" cy="16002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 descr="http://www.csb.pitt.edu/Faculty/Faeder/Images/Jim_Scotland.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04800" y="4191000"/>
            <a:ext cx="1905000" cy="190500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286000" y="4495800"/>
            <a:ext cx="2446021" cy="954107"/>
          </a:xfrm>
          <a:prstGeom prst="rect">
            <a:avLst/>
          </a:prstGeom>
          <a:noFill/>
        </p:spPr>
        <p:txBody>
          <a:bodyPr wrap="square" rtlCol="0">
            <a:spAutoFit/>
          </a:bodyPr>
          <a:lstStyle/>
          <a:p>
            <a:r>
              <a:rPr lang="en-US" sz="1400" b="1" dirty="0" smtClean="0"/>
              <a:t>James. R. </a:t>
            </a:r>
            <a:r>
              <a:rPr lang="en-US" sz="1400" b="1" dirty="0" err="1" smtClean="0"/>
              <a:t>Faeder</a:t>
            </a:r>
            <a:r>
              <a:rPr lang="en-US" sz="1400" b="1" dirty="0" smtClean="0"/>
              <a:t>, PhD</a:t>
            </a:r>
          </a:p>
          <a:p>
            <a:r>
              <a:rPr lang="en-US" sz="1400" dirty="0" smtClean="0"/>
              <a:t>Associate Professor, </a:t>
            </a:r>
          </a:p>
          <a:p>
            <a:r>
              <a:rPr lang="en-US" sz="1400" dirty="0" smtClean="0"/>
              <a:t>Comp &amp; Systems Biology,</a:t>
            </a:r>
          </a:p>
          <a:p>
            <a:r>
              <a:rPr lang="en-US" sz="1400" dirty="0" smtClean="0"/>
              <a:t>School of Medicine, Pitt</a:t>
            </a:r>
          </a:p>
        </p:txBody>
      </p:sp>
      <p:pic>
        <p:nvPicPr>
          <p:cNvPr id="25" name="Picture 12" descr="Thomas M. Barto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10200" y="2121408"/>
            <a:ext cx="1371600" cy="153619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207654" y="2430865"/>
            <a:ext cx="3200400" cy="1169551"/>
          </a:xfrm>
          <a:prstGeom prst="rect">
            <a:avLst/>
          </a:prstGeom>
          <a:noFill/>
        </p:spPr>
        <p:txBody>
          <a:bodyPr wrap="square" rtlCol="0">
            <a:spAutoFit/>
          </a:bodyPr>
          <a:lstStyle/>
          <a:p>
            <a:r>
              <a:rPr lang="en-US" sz="1400" b="1" dirty="0" smtClean="0">
                <a:solidFill>
                  <a:schemeClr val="bg1"/>
                </a:solidFill>
                <a:effectLst>
                  <a:outerShdw blurRad="38100" dist="38100" dir="2700000" algn="tl">
                    <a:srgbClr val="000000">
                      <a:alpha val="43137"/>
                    </a:srgbClr>
                  </a:outerShdw>
                </a:effectLst>
              </a:rPr>
              <a:t>Terrence J. </a:t>
            </a:r>
            <a:r>
              <a:rPr lang="en-US" sz="1400" b="1" dirty="0" err="1" smtClean="0">
                <a:solidFill>
                  <a:schemeClr val="bg1"/>
                </a:solidFill>
                <a:effectLst>
                  <a:outerShdw blurRad="38100" dist="38100" dir="2700000" algn="tl">
                    <a:srgbClr val="000000">
                      <a:alpha val="43137"/>
                    </a:srgbClr>
                  </a:outerShdw>
                </a:effectLst>
              </a:rPr>
              <a:t>Sejnowski</a:t>
            </a:r>
            <a:r>
              <a:rPr lang="en-US" sz="1400" b="1" dirty="0" smtClean="0">
                <a:solidFill>
                  <a:schemeClr val="bg1"/>
                </a:solidFill>
                <a:effectLst>
                  <a:outerShdw blurRad="38100" dist="38100" dir="2700000" algn="tl">
                    <a:srgbClr val="000000">
                      <a:alpha val="43137"/>
                    </a:srgbClr>
                  </a:outerShdw>
                </a:effectLst>
              </a:rPr>
              <a:t>, PhD</a:t>
            </a:r>
          </a:p>
          <a:p>
            <a:r>
              <a:rPr lang="en-US" sz="1400" dirty="0" smtClean="0">
                <a:solidFill>
                  <a:schemeClr val="bg1"/>
                </a:solidFill>
                <a:effectLst>
                  <a:outerShdw blurRad="38100" dist="38100" dir="2700000" algn="tl">
                    <a:srgbClr val="000000">
                      <a:alpha val="43137"/>
                    </a:srgbClr>
                  </a:outerShdw>
                </a:effectLst>
              </a:rPr>
              <a:t>Professor &amp; Laboratory Head</a:t>
            </a:r>
          </a:p>
          <a:p>
            <a:r>
              <a:rPr lang="en-US" sz="1400" dirty="0" smtClean="0">
                <a:solidFill>
                  <a:schemeClr val="bg1"/>
                </a:solidFill>
                <a:effectLst>
                  <a:outerShdw blurRad="38100" dist="38100" dir="2700000" algn="tl">
                    <a:srgbClr val="000000">
                      <a:alpha val="43137"/>
                    </a:srgbClr>
                  </a:outerShdw>
                </a:effectLst>
              </a:rPr>
              <a:t>Comp Neurobiology Laboratory</a:t>
            </a:r>
          </a:p>
          <a:p>
            <a:r>
              <a:rPr lang="en-US" sz="1400" dirty="0" smtClean="0">
                <a:solidFill>
                  <a:schemeClr val="bg1"/>
                </a:solidFill>
                <a:effectLst>
                  <a:outerShdw blurRad="38100" dist="38100" dir="2700000" algn="tl">
                    <a:srgbClr val="000000">
                      <a:alpha val="43137"/>
                    </a:srgbClr>
                  </a:outerShdw>
                </a:effectLst>
              </a:rPr>
              <a:t>Francis Crick Professorship</a:t>
            </a:r>
          </a:p>
          <a:p>
            <a:r>
              <a:rPr lang="en-US" sz="1400" dirty="0" smtClean="0">
                <a:solidFill>
                  <a:schemeClr val="bg1"/>
                </a:solidFill>
                <a:effectLst>
                  <a:outerShdw blurRad="38100" dist="38100" dir="2700000" algn="tl">
                    <a:srgbClr val="000000">
                      <a:alpha val="43137"/>
                    </a:srgbClr>
                  </a:outerShdw>
                </a:effectLst>
              </a:rPr>
              <a:t>Salk Institute for Biological Studies </a:t>
            </a:r>
            <a:endParaRPr lang="en-US" sz="1400" dirty="0">
              <a:solidFill>
                <a:schemeClr val="bg1"/>
              </a:solidFill>
              <a:effectLst>
                <a:outerShdw blurRad="38100" dist="38100" dir="2700000" algn="tl">
                  <a:srgbClr val="000000">
                    <a:alpha val="43137"/>
                  </a:srgbClr>
                </a:outerShdw>
              </a:effectLst>
            </a:endParaRPr>
          </a:p>
        </p:txBody>
      </p:sp>
      <p:pic>
        <p:nvPicPr>
          <p:cNvPr id="29" name="Picture 2" descr="http://www.salk.edu/img/facheader/sejnowski.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04800" y="213360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0" y="1219200"/>
            <a:ext cx="2590800" cy="646331"/>
          </a:xfrm>
          <a:prstGeom prst="rect">
            <a:avLst/>
          </a:prstGeom>
          <a:noFill/>
        </p:spPr>
        <p:txBody>
          <a:bodyPr wrap="square" rtlCol="0">
            <a:spAutoFit/>
          </a:bodyPr>
          <a:lstStyle/>
          <a:p>
            <a:pPr algn="ctr"/>
            <a:r>
              <a:rPr lang="en-US" dirty="0" smtClean="0">
                <a:solidFill>
                  <a:schemeClr val="bg1"/>
                </a:solidFill>
              </a:rPr>
              <a:t>September 17, 2015</a:t>
            </a:r>
          </a:p>
          <a:p>
            <a:pPr algn="ctr"/>
            <a:r>
              <a:rPr lang="en-US" dirty="0" smtClean="0">
                <a:solidFill>
                  <a:schemeClr val="bg1"/>
                </a:solidFill>
              </a:rPr>
              <a:t>Year 3 -&gt; Year 4</a:t>
            </a:r>
            <a:endParaRPr lang="en-US" dirty="0">
              <a:solidFill>
                <a:schemeClr val="bg1"/>
              </a:solidFill>
            </a:endParaRPr>
          </a:p>
        </p:txBody>
      </p:sp>
    </p:spTree>
    <p:extLst>
      <p:ext uri="{BB962C8B-B14F-4D97-AF65-F5344CB8AC3E}">
        <p14:creationId xmlns:p14="http://schemas.microsoft.com/office/powerpoint/2010/main" val="377438065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7" name="Shape 97"/>
          <p:cNvSpPr txBox="1"/>
          <p:nvPr/>
        </p:nvSpPr>
        <p:spPr>
          <a:xfrm>
            <a:off x="161650" y="507300"/>
            <a:ext cx="8702699" cy="3236241"/>
          </a:xfrm>
          <a:prstGeom prst="rect">
            <a:avLst/>
          </a:prstGeom>
          <a:noFill/>
        </p:spPr>
        <p:txBody>
          <a:bodyPr lIns="91425" tIns="91425" rIns="91425" bIns="91425" anchor="t" anchorCtr="0">
            <a:spAutoFit/>
          </a:bodyPr>
          <a:lstStyle/>
          <a:p>
            <a:pPr lvl="0" rtl="0">
              <a:buNone/>
            </a:pPr>
            <a:r>
              <a:rPr lang="en" sz="3000" b="1" dirty="0"/>
              <a:t>Aim 1:  Re-engineer MCell as libMCell</a:t>
            </a:r>
          </a:p>
          <a:p>
            <a:pPr lvl="0" rtl="0">
              <a:buNone/>
            </a:pPr>
            <a:endParaRPr lang="en-US" sz="1200" b="1" dirty="0"/>
          </a:p>
          <a:p>
            <a:pPr lvl="0" rtl="0">
              <a:buNone/>
            </a:pPr>
            <a:r>
              <a:rPr lang="en" sz="1800" b="1" dirty="0" smtClean="0"/>
              <a:t>lib</a:t>
            </a:r>
            <a:r>
              <a:rPr lang="en-US" b="1" dirty="0" smtClean="0"/>
              <a:t>MC</a:t>
            </a:r>
            <a:r>
              <a:rPr lang="en" sz="1800" b="1" dirty="0" smtClean="0"/>
              <a:t>ell </a:t>
            </a:r>
            <a:r>
              <a:rPr lang="en" sz="1800" b="1" dirty="0"/>
              <a:t>will </a:t>
            </a:r>
          </a:p>
          <a:p>
            <a:pPr marL="457200" lvl="0" indent="-342900">
              <a:lnSpc>
                <a:spcPct val="110000"/>
              </a:lnSpc>
              <a:buClr>
                <a:srgbClr val="000000"/>
              </a:buClr>
              <a:buSzPct val="166666"/>
              <a:buFont typeface="Arial"/>
              <a:buChar char="•"/>
            </a:pPr>
            <a:r>
              <a:rPr lang="en-US" dirty="0"/>
              <a:t>implement </a:t>
            </a:r>
            <a:r>
              <a:rPr lang="en" dirty="0"/>
              <a:t>better support for community standards</a:t>
            </a:r>
            <a:r>
              <a:rPr lang="en-US" dirty="0"/>
              <a:t> (SBML)</a:t>
            </a:r>
            <a:endParaRPr lang="en" dirty="0"/>
          </a:p>
          <a:p>
            <a:pPr marL="457200" lvl="0" indent="-342900">
              <a:lnSpc>
                <a:spcPct val="110000"/>
              </a:lnSpc>
              <a:buClr>
                <a:srgbClr val="000000"/>
              </a:buClr>
              <a:buSzPct val="166666"/>
              <a:buFont typeface="Arial"/>
              <a:buChar char="•"/>
            </a:pPr>
            <a:r>
              <a:rPr lang="en-US" dirty="0" smtClean="0"/>
              <a:t>provide </a:t>
            </a:r>
            <a:r>
              <a:rPr lang="en" dirty="0" smtClean="0"/>
              <a:t>extensive </a:t>
            </a:r>
            <a:r>
              <a:rPr lang="en" dirty="0"/>
              <a:t>suite of validation and benchmark </a:t>
            </a:r>
            <a:r>
              <a:rPr lang="en" dirty="0" smtClean="0"/>
              <a:t>tests</a:t>
            </a:r>
            <a:endParaRPr lang="en-US" dirty="0" smtClean="0"/>
          </a:p>
          <a:p>
            <a:pPr marL="457200" lvl="0" indent="-342900" rtl="0">
              <a:lnSpc>
                <a:spcPct val="110000"/>
              </a:lnSpc>
              <a:buClr>
                <a:srgbClr val="000000"/>
              </a:buClr>
              <a:buSzPct val="166666"/>
              <a:buFont typeface="Arial"/>
              <a:buChar char="•"/>
            </a:pPr>
            <a:r>
              <a:rPr lang="en" sz="1800" dirty="0" smtClean="0"/>
              <a:t>significantly </a:t>
            </a:r>
            <a:r>
              <a:rPr lang="en" sz="1800" dirty="0"/>
              <a:t>enhance our ability and flexibility to implement new functionality</a:t>
            </a:r>
            <a:r>
              <a:rPr lang="en" sz="1800" dirty="0" smtClean="0"/>
              <a:t>.</a:t>
            </a:r>
            <a:endParaRPr lang="en-US" sz="1800" dirty="0" smtClean="0"/>
          </a:p>
          <a:p>
            <a:pPr marL="457200" indent="-342900">
              <a:lnSpc>
                <a:spcPct val="110000"/>
              </a:lnSpc>
              <a:buClr>
                <a:srgbClr val="000000"/>
              </a:buClr>
              <a:buSzPct val="166666"/>
              <a:buFont typeface="Arial"/>
              <a:buChar char="•"/>
            </a:pPr>
            <a:r>
              <a:rPr lang="en-US" dirty="0" smtClean="0"/>
              <a:t>enhance </a:t>
            </a:r>
            <a:r>
              <a:rPr lang="en-US" dirty="0"/>
              <a:t>the ability to analyze and adjust models at runtime</a:t>
            </a:r>
            <a:r>
              <a:rPr lang="en-US" dirty="0" smtClean="0"/>
              <a:t>.</a:t>
            </a:r>
            <a:endParaRPr lang="en" sz="1800" dirty="0"/>
          </a:p>
          <a:p>
            <a:pPr marL="457200" lvl="0" indent="-342900" rtl="0">
              <a:lnSpc>
                <a:spcPct val="110000"/>
              </a:lnSpc>
              <a:buClr>
                <a:srgbClr val="000000"/>
              </a:buClr>
              <a:buSzPct val="166666"/>
              <a:buFont typeface="Arial"/>
              <a:buChar char="•"/>
            </a:pPr>
            <a:r>
              <a:rPr lang="en" sz="1800" dirty="0" smtClean="0"/>
              <a:t>provide </a:t>
            </a:r>
            <a:r>
              <a:rPr lang="en" sz="1800" dirty="0"/>
              <a:t>an API for spatial stochastic simulation </a:t>
            </a:r>
            <a:r>
              <a:rPr lang="en" sz="1800" dirty="0" smtClean="0"/>
              <a:t>research</a:t>
            </a:r>
            <a:endParaRPr lang="en-US" sz="1800" dirty="0" smtClean="0"/>
          </a:p>
          <a:p>
            <a:pPr marL="457200" lvl="0" indent="-342900" rtl="0">
              <a:lnSpc>
                <a:spcPct val="110000"/>
              </a:lnSpc>
              <a:buClr>
                <a:srgbClr val="000000"/>
              </a:buClr>
              <a:buSzPct val="166666"/>
              <a:buFont typeface="Arial"/>
              <a:buChar char="•"/>
            </a:pPr>
            <a:r>
              <a:rPr lang="en-US" sz="1800" dirty="0" smtClean="0"/>
              <a:t>be </a:t>
            </a:r>
            <a:r>
              <a:rPr lang="en" sz="1800" dirty="0" smtClean="0"/>
              <a:t>callable </a:t>
            </a:r>
            <a:r>
              <a:rPr lang="en" sz="1800" dirty="0"/>
              <a:t>from native C and </a:t>
            </a:r>
            <a:r>
              <a:rPr lang="en" sz="1800" dirty="0" smtClean="0"/>
              <a:t>Python</a:t>
            </a:r>
            <a:endParaRPr lang="en-US" sz="1800" dirty="0" smtClean="0"/>
          </a:p>
          <a:p>
            <a:pPr marL="457200" lvl="0" indent="-342900" rtl="0">
              <a:lnSpc>
                <a:spcPct val="110000"/>
              </a:lnSpc>
              <a:buClr>
                <a:srgbClr val="000000"/>
              </a:buClr>
              <a:buSzPct val="166666"/>
              <a:buFont typeface="Arial"/>
              <a:buChar char="•"/>
            </a:pPr>
            <a:r>
              <a:rPr lang="en-US" dirty="0" smtClean="0"/>
              <a:t>facilitate interfacing with </a:t>
            </a:r>
            <a:r>
              <a:rPr lang="en-US" dirty="0" err="1" smtClean="0"/>
              <a:t>CellBlender</a:t>
            </a:r>
            <a:endParaRPr lang="en" sz="1800" dirty="0"/>
          </a:p>
        </p:txBody>
      </p:sp>
      <p:sp>
        <p:nvSpPr>
          <p:cNvPr id="2" name="Rectangle 1"/>
          <p:cNvSpPr/>
          <p:nvPr/>
        </p:nvSpPr>
        <p:spPr>
          <a:xfrm>
            <a:off x="152400" y="3810000"/>
            <a:ext cx="3352800" cy="267765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i="1" dirty="0" smtClean="0"/>
              <a:t>“Perhaps </a:t>
            </a:r>
            <a:r>
              <a:rPr lang="en-US" sz="1400" i="1" dirty="0"/>
              <a:t>the most valuable feature to us will be the proposed programmable </a:t>
            </a:r>
            <a:r>
              <a:rPr lang="en-US" sz="1400" i="1" dirty="0" err="1"/>
              <a:t>MCell</a:t>
            </a:r>
            <a:r>
              <a:rPr lang="en-US" sz="1400" i="1" dirty="0"/>
              <a:t> API that will allow customization of core </a:t>
            </a:r>
            <a:r>
              <a:rPr lang="en-US" sz="1400" i="1" dirty="0" err="1"/>
              <a:t>MCell</a:t>
            </a:r>
            <a:r>
              <a:rPr lang="en-US" sz="1400" i="1" dirty="0"/>
              <a:t> features and the addition of our own data input/output routines.  Indeed, we have already done this in a limited way by writing our own code to read and analyze some of the binary output files from </a:t>
            </a:r>
            <a:r>
              <a:rPr lang="en-US" sz="1400" i="1" dirty="0" err="1"/>
              <a:t>MCell</a:t>
            </a:r>
            <a:r>
              <a:rPr lang="en-US" sz="1400" i="1" dirty="0" smtClean="0"/>
              <a:t>.”</a:t>
            </a:r>
            <a:r>
              <a:rPr lang="en-US" sz="1400" dirty="0" smtClean="0"/>
              <a:t> </a:t>
            </a:r>
          </a:p>
          <a:p>
            <a:endParaRPr lang="en-US" sz="1400" dirty="0"/>
          </a:p>
          <a:p>
            <a:r>
              <a:rPr lang="en-US" sz="1400" dirty="0" smtClean="0"/>
              <a:t>Charles Nicholson, PhD</a:t>
            </a:r>
          </a:p>
          <a:p>
            <a:r>
              <a:rPr lang="en-US" sz="1400" dirty="0" smtClean="0"/>
              <a:t>NYU School of Medicine</a:t>
            </a:r>
            <a:endParaRPr lang="en-US" sz="1400" dirty="0"/>
          </a:p>
        </p:txBody>
      </p:sp>
      <p:sp>
        <p:nvSpPr>
          <p:cNvPr id="6" name="Rectangle 5"/>
          <p:cNvSpPr/>
          <p:nvPr/>
        </p:nvSpPr>
        <p:spPr>
          <a:xfrm>
            <a:off x="76200" y="0"/>
            <a:ext cx="3118234" cy="338554"/>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TRD2 (Faeder and </a:t>
            </a:r>
            <a:r>
              <a:rPr lang="en-US" sz="1600" b="1" i="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Sejnowksi</a:t>
            </a:r>
            <a:r>
              <a:rPr lang="en-US" sz="1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sp>
        <p:nvSpPr>
          <p:cNvPr id="8" name="TextBox 7"/>
          <p:cNvSpPr txBox="1"/>
          <p:nvPr/>
        </p:nvSpPr>
        <p:spPr>
          <a:xfrm>
            <a:off x="6781800" y="1600200"/>
            <a:ext cx="898784" cy="338554"/>
          </a:xfrm>
          <a:prstGeom prst="rect">
            <a:avLst/>
          </a:prstGeom>
          <a:solidFill>
            <a:srgbClr val="7CBF33"/>
          </a:solidFill>
          <a:ln w="12700">
            <a:solidFill>
              <a:schemeClr val="bg1"/>
            </a:solidFill>
          </a:ln>
        </p:spPr>
        <p:txBody>
          <a:bodyPr wrap="square" rtlCol="0">
            <a:spAutoFit/>
          </a:bodyPr>
          <a:lstStyle/>
          <a:p>
            <a:r>
              <a:rPr lang="en-US" sz="1600" b="1" dirty="0" smtClean="0">
                <a:solidFill>
                  <a:schemeClr val="bg1"/>
                </a:solidFill>
                <a:effectLst>
                  <a:outerShdw blurRad="38100" dist="38100" dir="2700000" algn="tl">
                    <a:srgbClr val="000000">
                      <a:alpha val="43137"/>
                    </a:srgbClr>
                  </a:outerShdw>
                </a:effectLst>
              </a:rPr>
              <a:t>C&amp;SP7</a:t>
            </a:r>
            <a:endParaRPr lang="en-US" sz="1600" b="1" dirty="0">
              <a:solidFill>
                <a:schemeClr val="bg1"/>
              </a:solidFill>
              <a:effectLst>
                <a:outerShdw blurRad="38100" dist="38100" dir="2700000" algn="tl">
                  <a:srgbClr val="000000">
                    <a:alpha val="43137"/>
                  </a:srgbClr>
                </a:outerShdw>
              </a:effectLst>
            </a:endParaRPr>
          </a:p>
        </p:txBody>
      </p:sp>
      <p:sp>
        <p:nvSpPr>
          <p:cNvPr id="3" name="Rectangle 2"/>
          <p:cNvSpPr/>
          <p:nvPr/>
        </p:nvSpPr>
        <p:spPr>
          <a:xfrm>
            <a:off x="304800" y="1524000"/>
            <a:ext cx="7543800" cy="609600"/>
          </a:xfrm>
          <a:prstGeom prst="rect">
            <a:avLst/>
          </a:prstGeom>
          <a:noFill/>
          <a:ln w="28575"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239000" y="2438400"/>
            <a:ext cx="990600" cy="338554"/>
          </a:xfrm>
          <a:prstGeom prst="rect">
            <a:avLst/>
          </a:prstGeom>
          <a:solidFill>
            <a:srgbClr val="7CBF33"/>
          </a:solidFill>
          <a:ln w="12700">
            <a:solidFill>
              <a:schemeClr val="bg1"/>
            </a:solidFill>
          </a:ln>
        </p:spPr>
        <p:txBody>
          <a:bodyPr wrap="square" rtlCol="0">
            <a:spAutoFit/>
          </a:bodyPr>
          <a:lstStyle/>
          <a:p>
            <a:r>
              <a:rPr lang="en-US" sz="1600" b="1" dirty="0" smtClean="0">
                <a:solidFill>
                  <a:schemeClr val="bg1"/>
                </a:solidFill>
                <a:effectLst>
                  <a:outerShdw blurRad="38100" dist="38100" dir="2700000" algn="tl">
                    <a:srgbClr val="000000">
                      <a:alpha val="43137"/>
                    </a:srgbClr>
                  </a:outerShdw>
                </a:effectLst>
              </a:rPr>
              <a:t>C&amp;SP10</a:t>
            </a:r>
            <a:endParaRPr lang="en-US" sz="1600" b="1" dirty="0">
              <a:solidFill>
                <a:schemeClr val="bg1"/>
              </a:solidFill>
              <a:effectLst>
                <a:outerShdw blurRad="38100" dist="38100" dir="2700000" algn="tl">
                  <a:srgbClr val="000000">
                    <a:alpha val="43137"/>
                  </a:srgbClr>
                </a:outerShdw>
              </a:effectLst>
            </a:endParaRPr>
          </a:p>
        </p:txBody>
      </p:sp>
      <p:sp>
        <p:nvSpPr>
          <p:cNvPr id="10" name="Rectangle 9"/>
          <p:cNvSpPr/>
          <p:nvPr/>
        </p:nvSpPr>
        <p:spPr>
          <a:xfrm>
            <a:off x="304800" y="2438400"/>
            <a:ext cx="8686800" cy="304800"/>
          </a:xfrm>
          <a:prstGeom prst="rect">
            <a:avLst/>
          </a:prstGeom>
          <a:noFill/>
          <a:ln w="28575"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581400" y="3581400"/>
            <a:ext cx="5410200" cy="3139321"/>
          </a:xfrm>
          <a:prstGeom prst="rect">
            <a:avLst/>
          </a:prstGeom>
          <a:noFill/>
        </p:spPr>
        <p:txBody>
          <a:bodyPr wrap="square" rtlCol="0">
            <a:spAutoFit/>
          </a:bodyPr>
          <a:lstStyle/>
          <a:p>
            <a:r>
              <a:rPr lang="en-US" b="1" dirty="0" smtClean="0"/>
              <a:t>Progress to date:</a:t>
            </a:r>
          </a:p>
          <a:p>
            <a:pPr marL="285750" indent="-285750">
              <a:buFont typeface="Arial"/>
              <a:buChar char="•"/>
            </a:pPr>
            <a:r>
              <a:rPr lang="en-US" dirty="0" smtClean="0"/>
              <a:t>Work on </a:t>
            </a:r>
            <a:r>
              <a:rPr lang="en-US" dirty="0" err="1" smtClean="0"/>
              <a:t>MCell</a:t>
            </a:r>
            <a:r>
              <a:rPr lang="en-US" dirty="0" smtClean="0"/>
              <a:t> code base refactoring is ongoing.</a:t>
            </a:r>
          </a:p>
          <a:p>
            <a:pPr marL="285750" indent="-285750">
              <a:buFont typeface="Arial"/>
              <a:buChar char="•"/>
            </a:pPr>
            <a:r>
              <a:rPr lang="en-US" dirty="0" smtClean="0"/>
              <a:t>Proof of concept API for geometry, molecule and reaction creation is in place. Basic simulations can already be run programmatically.</a:t>
            </a:r>
          </a:p>
          <a:p>
            <a:pPr marL="285750" indent="-285750">
              <a:buFont typeface="Arial"/>
              <a:buChar char="•"/>
            </a:pPr>
            <a:r>
              <a:rPr lang="en-US" dirty="0" smtClean="0"/>
              <a:t>We have continued to improve the new </a:t>
            </a:r>
            <a:r>
              <a:rPr lang="en-US" dirty="0" err="1" smtClean="0"/>
              <a:t>MCell</a:t>
            </a:r>
            <a:r>
              <a:rPr lang="en-US" dirty="0" smtClean="0"/>
              <a:t> test-suite and added many more tests. This has enabled us to maintain code correctness and accuracy as we continue our work on </a:t>
            </a:r>
            <a:r>
              <a:rPr lang="en-US" dirty="0" err="1" smtClean="0"/>
              <a:t>libMCell</a:t>
            </a:r>
            <a:r>
              <a:rPr lang="en-US" dirty="0"/>
              <a:t> </a:t>
            </a:r>
            <a:r>
              <a:rPr lang="en-US" dirty="0" smtClean="0"/>
              <a:t>and other new </a:t>
            </a:r>
            <a:r>
              <a:rPr lang="en-US" dirty="0" err="1" smtClean="0"/>
              <a:t>MCell</a:t>
            </a:r>
            <a:r>
              <a:rPr lang="en-US" dirty="0" smtClean="0"/>
              <a:t> features such as dynamic geometries and </a:t>
            </a:r>
            <a:r>
              <a:rPr lang="en-US" dirty="0" err="1" smtClean="0"/>
              <a:t>MCell</a:t>
            </a:r>
            <a:r>
              <a:rPr lang="en-US" dirty="0" smtClean="0"/>
              <a:t> parallelization.</a:t>
            </a:r>
          </a:p>
        </p:txBody>
      </p:sp>
    </p:spTree>
    <p:extLst>
      <p:ext uri="{BB962C8B-B14F-4D97-AF65-F5344CB8AC3E}">
        <p14:creationId xmlns:p14="http://schemas.microsoft.com/office/powerpoint/2010/main" val="243731621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304800" y="327662"/>
            <a:ext cx="8229600" cy="664799"/>
          </a:xfrm>
          <a:prstGeom prst="rect">
            <a:avLst/>
          </a:prstGeom>
        </p:spPr>
        <p:txBody>
          <a:bodyPr lIns="91425" tIns="91425" rIns="91425" bIns="91425" anchor="b" anchorCtr="0">
            <a:spAutoFit/>
          </a:bodyPr>
          <a:lstStyle/>
          <a:p>
            <a:pPr lvl="0" rtl="0">
              <a:buNone/>
            </a:pPr>
            <a:r>
              <a:rPr lang="en-US" sz="3000" dirty="0" smtClean="0"/>
              <a:t>Aim 2: </a:t>
            </a:r>
            <a:r>
              <a:rPr lang="en" sz="3000" dirty="0" smtClean="0"/>
              <a:t>CellBlender</a:t>
            </a:r>
            <a:endParaRPr lang="en" sz="3000" dirty="0"/>
          </a:p>
        </p:txBody>
      </p:sp>
      <p:sp>
        <p:nvSpPr>
          <p:cNvPr id="109" name="Shape 109"/>
          <p:cNvSpPr txBox="1"/>
          <p:nvPr/>
        </p:nvSpPr>
        <p:spPr>
          <a:xfrm>
            <a:off x="304800" y="1981200"/>
            <a:ext cx="6051599" cy="4308842"/>
          </a:xfrm>
          <a:prstGeom prst="rect">
            <a:avLst/>
          </a:prstGeom>
          <a:noFill/>
        </p:spPr>
        <p:txBody>
          <a:bodyPr lIns="91425" tIns="91425" rIns="91425" bIns="91425" anchor="t" anchorCtr="0">
            <a:spAutoFit/>
          </a:bodyPr>
          <a:lstStyle/>
          <a:p>
            <a:pPr lvl="0"/>
            <a:r>
              <a:rPr lang="en" sz="2400" b="1" dirty="0" smtClean="0"/>
              <a:t>Blender</a:t>
            </a:r>
            <a:endParaRPr lang="en" sz="2400" b="1" dirty="0"/>
          </a:p>
          <a:p>
            <a:pPr marL="457200" lvl="0" indent="-355600">
              <a:buClr>
                <a:srgbClr val="000000"/>
              </a:buClr>
              <a:buSzPct val="166666"/>
              <a:buFont typeface="Arial"/>
              <a:buChar char="•"/>
            </a:pPr>
            <a:r>
              <a:rPr lang="en" sz="2000" dirty="0" smtClean="0"/>
              <a:t>Highly capable 3D content creation suite</a:t>
            </a:r>
          </a:p>
          <a:p>
            <a:pPr marL="457200" lvl="0" indent="-355600">
              <a:buClr>
                <a:srgbClr val="000000"/>
              </a:buClr>
              <a:buSzPct val="166666"/>
              <a:buFont typeface="Arial"/>
              <a:buChar char="•"/>
            </a:pPr>
            <a:r>
              <a:rPr lang="en" sz="2000" dirty="0" smtClean="0"/>
              <a:t>Highly customizable via Python API</a:t>
            </a:r>
          </a:p>
          <a:p>
            <a:pPr marL="457200" lvl="0" indent="-355600">
              <a:buClr>
                <a:srgbClr val="000000"/>
              </a:buClr>
              <a:buSzPct val="166666"/>
              <a:buFont typeface="Arial"/>
              <a:buChar char="•"/>
            </a:pPr>
            <a:r>
              <a:rPr lang="en" sz="2000" dirty="0" smtClean="0"/>
              <a:t>Open source / cross platform</a:t>
            </a:r>
          </a:p>
          <a:p>
            <a:pPr marL="457200" lvl="0" indent="-355600">
              <a:buClr>
                <a:srgbClr val="000000"/>
              </a:buClr>
              <a:buSzPct val="166666"/>
              <a:buFont typeface="Arial"/>
              <a:buChar char="•"/>
            </a:pPr>
            <a:r>
              <a:rPr lang="en" sz="2000" dirty="0" smtClean="0"/>
              <a:t>Well documented / highly optimized</a:t>
            </a:r>
          </a:p>
          <a:p>
            <a:pPr marL="457200" lvl="0" indent="-355600">
              <a:buClr>
                <a:srgbClr val="000000"/>
              </a:buClr>
              <a:buSzPct val="166666"/>
              <a:buFont typeface="Arial"/>
              <a:buChar char="•"/>
            </a:pPr>
            <a:r>
              <a:rPr lang="en" sz="2000" dirty="0" smtClean="0"/>
              <a:t>Model-View-Controller architecture</a:t>
            </a:r>
            <a:endParaRPr lang="en-US" sz="2000" dirty="0" smtClean="0"/>
          </a:p>
          <a:p>
            <a:pPr marL="101600" lvl="0">
              <a:buClr>
                <a:srgbClr val="000000"/>
              </a:buClr>
              <a:buSzPct val="166666"/>
            </a:pPr>
            <a:endParaRPr lang="en" sz="2000" i="1" dirty="0" smtClean="0"/>
          </a:p>
          <a:p>
            <a:pPr lvl="0" rtl="0">
              <a:buNone/>
            </a:pPr>
            <a:r>
              <a:rPr lang="en" sz="2400" b="1" dirty="0" smtClean="0"/>
              <a:t>Subaims </a:t>
            </a:r>
            <a:r>
              <a:rPr lang="en" sz="2400" b="1" dirty="0"/>
              <a:t>/ Workflow</a:t>
            </a:r>
          </a:p>
          <a:p>
            <a:pPr marL="457200" lvl="0" indent="-355600" rtl="0">
              <a:buClr>
                <a:srgbClr val="000000"/>
              </a:buClr>
              <a:buSzPct val="100000"/>
              <a:buFont typeface="Arial"/>
              <a:buAutoNum type="arabicPeriod"/>
            </a:pPr>
            <a:r>
              <a:rPr lang="en" sz="2000" dirty="0"/>
              <a:t>Geometry Construction</a:t>
            </a:r>
          </a:p>
          <a:p>
            <a:pPr marL="457200" lvl="0" indent="-355600" rtl="0">
              <a:buClr>
                <a:srgbClr val="000000"/>
              </a:buClr>
              <a:buSzPct val="100000"/>
              <a:buFont typeface="Arial"/>
              <a:buAutoNum type="arabicPeriod"/>
            </a:pPr>
            <a:r>
              <a:rPr lang="en" sz="2000" dirty="0"/>
              <a:t>Biochemistry Construction</a:t>
            </a:r>
          </a:p>
          <a:p>
            <a:pPr marL="457200" lvl="0" indent="-355600" rtl="0">
              <a:buClr>
                <a:srgbClr val="000000"/>
              </a:buClr>
              <a:buSzPct val="100000"/>
              <a:buFont typeface="Arial"/>
              <a:buAutoNum type="arabicPeriod"/>
            </a:pPr>
            <a:r>
              <a:rPr lang="en" sz="2000" dirty="0"/>
              <a:t>Results Analysis and Visualization</a:t>
            </a:r>
          </a:p>
          <a:p>
            <a:pPr marL="457200" lvl="0" indent="-355600" rtl="0">
              <a:buClr>
                <a:srgbClr val="000000"/>
              </a:buClr>
              <a:buSzPct val="100000"/>
              <a:buFont typeface="Arial"/>
              <a:buAutoNum type="arabicPeriod"/>
            </a:pPr>
            <a:r>
              <a:rPr lang="en" sz="2000" dirty="0"/>
              <a:t>Simulation Control</a:t>
            </a:r>
          </a:p>
          <a:p>
            <a:endParaRPr lang="en" sz="2000" dirty="0"/>
          </a:p>
        </p:txBody>
      </p:sp>
      <p:sp>
        <p:nvSpPr>
          <p:cNvPr id="110" name="Shape 110"/>
          <p:cNvSpPr txBox="1"/>
          <p:nvPr/>
        </p:nvSpPr>
        <p:spPr>
          <a:xfrm>
            <a:off x="609600" y="840969"/>
            <a:ext cx="8354700" cy="1292631"/>
          </a:xfrm>
          <a:prstGeom prst="rect">
            <a:avLst/>
          </a:prstGeom>
        </p:spPr>
        <p:txBody>
          <a:bodyPr wrap="square" lIns="91425" tIns="91425" rIns="91425" bIns="91425" anchor="ctr" anchorCtr="0">
            <a:spAutoFit/>
          </a:bodyPr>
          <a:lstStyle/>
          <a:p>
            <a:pPr lvl="0" rtl="0">
              <a:buNone/>
            </a:pPr>
            <a:r>
              <a:rPr lang="en" sz="2400" b="1" dirty="0">
                <a:solidFill>
                  <a:schemeClr val="dk1"/>
                </a:solidFill>
              </a:rPr>
              <a:t>Environment for Model Building, Visualization and Analysis</a:t>
            </a:r>
          </a:p>
          <a:p>
            <a:endParaRPr lang="en" sz="2400" b="1" dirty="0">
              <a:solidFill>
                <a:schemeClr val="dk1"/>
              </a:solidFill>
            </a:endParaRPr>
          </a:p>
        </p:txBody>
      </p:sp>
      <p:sp>
        <p:nvSpPr>
          <p:cNvPr id="2" name="TextBox 1"/>
          <p:cNvSpPr txBox="1"/>
          <p:nvPr/>
        </p:nvSpPr>
        <p:spPr>
          <a:xfrm>
            <a:off x="6172200" y="5410200"/>
            <a:ext cx="1762960" cy="369332"/>
          </a:xfrm>
          <a:prstGeom prst="rect">
            <a:avLst/>
          </a:prstGeom>
          <a:noFill/>
        </p:spPr>
        <p:txBody>
          <a:bodyPr wrap="none" rtlCol="0">
            <a:spAutoFit/>
          </a:bodyPr>
          <a:lstStyle/>
          <a:p>
            <a:r>
              <a:rPr lang="en-US" dirty="0" err="1" smtClean="0"/>
              <a:t>CellBlender</a:t>
            </a:r>
            <a:r>
              <a:rPr lang="en-US" dirty="0" smtClean="0"/>
              <a:t> 1.0</a:t>
            </a:r>
            <a:endParaRPr lang="en-US" dirty="0"/>
          </a:p>
        </p:txBody>
      </p:sp>
      <p:sp>
        <p:nvSpPr>
          <p:cNvPr id="8" name="Rectangle 7"/>
          <p:cNvSpPr/>
          <p:nvPr/>
        </p:nvSpPr>
        <p:spPr>
          <a:xfrm>
            <a:off x="76200" y="0"/>
            <a:ext cx="3118234" cy="338554"/>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TRD2 (Faeder and </a:t>
            </a:r>
            <a:r>
              <a:rPr lang="en-US" sz="1600" b="1" i="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Sejnowski</a:t>
            </a:r>
            <a:r>
              <a:rPr lang="en-US" sz="1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sp>
        <p:nvSpPr>
          <p:cNvPr id="3" name="Rectangle 2"/>
          <p:cNvSpPr/>
          <p:nvPr/>
        </p:nvSpPr>
        <p:spPr>
          <a:xfrm>
            <a:off x="5943600" y="1676400"/>
            <a:ext cx="289560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r>
              <a:rPr lang="en-US" sz="1400" b="1" dirty="0" err="1">
                <a:solidFill>
                  <a:schemeClr val="tx1"/>
                </a:solidFill>
              </a:rPr>
              <a:t>DReAMM</a:t>
            </a:r>
            <a:r>
              <a:rPr lang="en-US" sz="1400" b="1" dirty="0">
                <a:solidFill>
                  <a:schemeClr val="tx1"/>
                </a:solidFill>
              </a:rPr>
              <a:t> </a:t>
            </a:r>
            <a:r>
              <a:rPr lang="en-US" sz="1400" dirty="0" smtClean="0">
                <a:solidFill>
                  <a:schemeClr val="tx1"/>
                </a:solidFill>
              </a:rPr>
              <a:t>needed to be replaced </a:t>
            </a:r>
            <a:r>
              <a:rPr lang="en-US" sz="1400" dirty="0">
                <a:solidFill>
                  <a:schemeClr val="tx1"/>
                </a:solidFill>
              </a:rPr>
              <a:t>because of reliance on </a:t>
            </a:r>
            <a:r>
              <a:rPr lang="en-US" sz="1400" b="1" dirty="0" err="1">
                <a:solidFill>
                  <a:schemeClr val="tx1"/>
                </a:solidFill>
              </a:rPr>
              <a:t>OpenDX</a:t>
            </a:r>
            <a:r>
              <a:rPr lang="en-US" sz="1400" b="1" dirty="0">
                <a:solidFill>
                  <a:schemeClr val="tx1"/>
                </a:solidFill>
              </a:rPr>
              <a:t> </a:t>
            </a:r>
          </a:p>
        </p:txBody>
      </p:sp>
      <p:pic>
        <p:nvPicPr>
          <p:cNvPr id="10" name="Picture 9" descr="cellblender_screenshot.png"/>
          <p:cNvPicPr>
            <a:picLocks noChangeAspect="1"/>
          </p:cNvPicPr>
          <p:nvPr/>
        </p:nvPicPr>
        <p:blipFill>
          <a:blip r:embed="rId3"/>
          <a:stretch>
            <a:fillRect/>
          </a:stretch>
        </p:blipFill>
        <p:spPr>
          <a:xfrm>
            <a:off x="5105400" y="2895600"/>
            <a:ext cx="3886200" cy="2387295"/>
          </a:xfrm>
          <a:prstGeom prst="rect">
            <a:avLst/>
          </a:prstGeom>
        </p:spPr>
      </p:pic>
    </p:spTree>
    <p:extLst>
      <p:ext uri="{BB962C8B-B14F-4D97-AF65-F5344CB8AC3E}">
        <p14:creationId xmlns:p14="http://schemas.microsoft.com/office/powerpoint/2010/main" val="68860775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228600" y="838200"/>
            <a:ext cx="8229600" cy="646300"/>
          </a:xfrm>
          <a:prstGeom prst="rect">
            <a:avLst/>
          </a:prstGeom>
        </p:spPr>
        <p:txBody>
          <a:bodyPr lIns="91425" tIns="91425" rIns="91425" bIns="91425" anchor="b" anchorCtr="0">
            <a:spAutoFit/>
          </a:bodyPr>
          <a:lstStyle/>
          <a:p>
            <a:pPr lvl="0" rtl="0">
              <a:buNone/>
            </a:pPr>
            <a:r>
              <a:rPr lang="en-US" sz="3000" b="1" dirty="0" smtClean="0"/>
              <a:t>Progress for Year 3: </a:t>
            </a:r>
            <a:r>
              <a:rPr lang="en-US" sz="3000" b="1" dirty="0" err="1" smtClean="0"/>
              <a:t>CellBlender</a:t>
            </a:r>
            <a:r>
              <a:rPr lang="en-US" sz="3000" b="1" dirty="0" smtClean="0"/>
              <a:t> 1.0</a:t>
            </a:r>
            <a:endParaRPr lang="en" sz="3000" b="1" dirty="0"/>
          </a:p>
        </p:txBody>
      </p:sp>
      <p:sp>
        <p:nvSpPr>
          <p:cNvPr id="4" name="Content Placeholder 3"/>
          <p:cNvSpPr>
            <a:spLocks noGrp="1"/>
          </p:cNvSpPr>
          <p:nvPr>
            <p:ph idx="1"/>
          </p:nvPr>
        </p:nvSpPr>
        <p:spPr>
          <a:xfrm>
            <a:off x="76200" y="1618488"/>
            <a:ext cx="8305800" cy="4325112"/>
          </a:xfrm>
        </p:spPr>
        <p:txBody>
          <a:bodyPr>
            <a:noAutofit/>
          </a:bodyPr>
          <a:lstStyle/>
          <a:p>
            <a:r>
              <a:rPr lang="en-US" sz="2000" dirty="0" smtClean="0"/>
              <a:t>GUI-driven creation, simulation, and visualization of </a:t>
            </a:r>
            <a:r>
              <a:rPr lang="en-US" sz="2000" dirty="0" err="1" smtClean="0"/>
              <a:t>MCell</a:t>
            </a:r>
            <a:r>
              <a:rPr lang="en-US" sz="2000" dirty="0" smtClean="0"/>
              <a:t> models</a:t>
            </a:r>
          </a:p>
          <a:p>
            <a:r>
              <a:rPr lang="en-US" sz="2000" dirty="0" smtClean="0"/>
              <a:t>Code hardening, parameters, data model, help system – Bob K.</a:t>
            </a:r>
          </a:p>
          <a:p>
            <a:r>
              <a:rPr lang="en-US" sz="2000" dirty="0" smtClean="0"/>
              <a:t>Extensively redesigned workflow/interface</a:t>
            </a:r>
          </a:p>
          <a:p>
            <a:r>
              <a:rPr lang="en-US" sz="2000" dirty="0" smtClean="0"/>
              <a:t>Multi-threaded/multi-core simulation control</a:t>
            </a:r>
          </a:p>
          <a:p>
            <a:r>
              <a:rPr lang="en-US" sz="2000" dirty="0" smtClean="0"/>
              <a:t>Run progress/error monitor </a:t>
            </a:r>
          </a:p>
          <a:p>
            <a:r>
              <a:rPr lang="en-US" sz="2000" dirty="0" smtClean="0"/>
              <a:t>Demo by Jacob Czech</a:t>
            </a:r>
          </a:p>
          <a:p>
            <a:endParaRPr lang="en-US" sz="2000" dirty="0"/>
          </a:p>
          <a:p>
            <a:pPr marL="109728" indent="0">
              <a:buNone/>
            </a:pPr>
            <a:r>
              <a:rPr lang="en-US" sz="2000" b="1" dirty="0" smtClean="0"/>
              <a:t>Highlights</a:t>
            </a:r>
          </a:p>
          <a:p>
            <a:r>
              <a:rPr lang="en-US" sz="2000" dirty="0" smtClean="0"/>
              <a:t>Model creation/editing in single product file</a:t>
            </a:r>
          </a:p>
          <a:p>
            <a:r>
              <a:rPr lang="en-US" sz="2000" dirty="0" smtClean="0"/>
              <a:t>Simulation execution and visualization</a:t>
            </a:r>
          </a:p>
          <a:p>
            <a:r>
              <a:rPr lang="en-US" sz="2000" dirty="0" smtClean="0"/>
              <a:t>Plotting</a:t>
            </a:r>
          </a:p>
          <a:p>
            <a:r>
              <a:rPr lang="en-US" sz="2000" dirty="0" smtClean="0"/>
              <a:t>Import/Export of SBML for reaction networks</a:t>
            </a:r>
          </a:p>
          <a:p>
            <a:r>
              <a:rPr lang="en-US" sz="2000" dirty="0" smtClean="0"/>
              <a:t>Import of BioNetGen for rule-based networks</a:t>
            </a:r>
          </a:p>
          <a:p>
            <a:r>
              <a:rPr lang="en-US" sz="2000" dirty="0" smtClean="0"/>
              <a:t>Open source: </a:t>
            </a:r>
            <a:r>
              <a:rPr lang="en-US" sz="2000" dirty="0" smtClean="0">
                <a:hlinkClick r:id="rId3"/>
              </a:rPr>
              <a:t>http:/</a:t>
            </a:r>
            <a:r>
              <a:rPr lang="en-US" sz="2000" dirty="0" smtClean="0">
                <a:hlinkClick r:id="rId3"/>
              </a:rPr>
              <a:t>/</a:t>
            </a:r>
            <a:r>
              <a:rPr lang="en-US" sz="2000" dirty="0" smtClean="0">
                <a:hlinkClick r:id="rId4"/>
              </a:rPr>
              <a:t>github.com/mcellteam/cellblender</a:t>
            </a:r>
            <a:endParaRPr lang="en-US" sz="2000" dirty="0" smtClean="0"/>
          </a:p>
        </p:txBody>
      </p:sp>
      <p:sp>
        <p:nvSpPr>
          <p:cNvPr id="8" name="Rectangle 7"/>
          <p:cNvSpPr/>
          <p:nvPr/>
        </p:nvSpPr>
        <p:spPr>
          <a:xfrm>
            <a:off x="76200" y="0"/>
            <a:ext cx="3118234" cy="338554"/>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TRD2 (Faeder and </a:t>
            </a:r>
            <a:r>
              <a:rPr lang="en-US" sz="1600" b="1" i="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Sejnowski</a:t>
            </a:r>
            <a:r>
              <a:rPr lang="en-US" sz="1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sp>
        <p:nvSpPr>
          <p:cNvPr id="10" name="TextBox 9"/>
          <p:cNvSpPr txBox="1"/>
          <p:nvPr/>
        </p:nvSpPr>
        <p:spPr>
          <a:xfrm>
            <a:off x="6172200" y="5029200"/>
            <a:ext cx="2743200"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Cornerstone of </a:t>
            </a:r>
            <a:r>
              <a:rPr lang="en-US" dirty="0" err="1" smtClean="0"/>
              <a:t>MCell</a:t>
            </a:r>
            <a:r>
              <a:rPr lang="en-US" dirty="0" smtClean="0"/>
              <a:t> workshops and online tutorials</a:t>
            </a:r>
            <a:endParaRPr lang="en-US" dirty="0"/>
          </a:p>
        </p:txBody>
      </p:sp>
      <p:pic>
        <p:nvPicPr>
          <p:cNvPr id="9" name="Picture 8" descr="cellblender_tool_panel.png"/>
          <p:cNvPicPr>
            <a:picLocks noChangeAspect="1"/>
          </p:cNvPicPr>
          <p:nvPr/>
        </p:nvPicPr>
        <p:blipFill>
          <a:blip r:embed="rId5"/>
          <a:stretch>
            <a:fillRect/>
          </a:stretch>
        </p:blipFill>
        <p:spPr>
          <a:xfrm>
            <a:off x="5638799" y="2438400"/>
            <a:ext cx="3378277" cy="2362200"/>
          </a:xfrm>
          <a:prstGeom prst="rect">
            <a:avLst/>
          </a:prstGeom>
        </p:spPr>
      </p:pic>
    </p:spTree>
    <p:extLst>
      <p:ext uri="{BB962C8B-B14F-4D97-AF65-F5344CB8AC3E}">
        <p14:creationId xmlns:p14="http://schemas.microsoft.com/office/powerpoint/2010/main" val="305671505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ellblender_tool_panel.png"/>
          <p:cNvPicPr>
            <a:picLocks noChangeAspect="1"/>
          </p:cNvPicPr>
          <p:nvPr/>
        </p:nvPicPr>
        <p:blipFill>
          <a:blip r:embed="rId2"/>
          <a:stretch>
            <a:fillRect/>
          </a:stretch>
        </p:blipFill>
        <p:spPr>
          <a:xfrm>
            <a:off x="609600" y="838200"/>
            <a:ext cx="7924800" cy="5525192"/>
          </a:xfrm>
          <a:prstGeom prst="rect">
            <a:avLst/>
          </a:prstGeom>
        </p:spPr>
      </p:pic>
      <p:sp>
        <p:nvSpPr>
          <p:cNvPr id="21" name="TextBox 20"/>
          <p:cNvSpPr txBox="1"/>
          <p:nvPr/>
        </p:nvSpPr>
        <p:spPr>
          <a:xfrm>
            <a:off x="2969599" y="457200"/>
            <a:ext cx="2212001" cy="369332"/>
          </a:xfrm>
          <a:prstGeom prst="rect">
            <a:avLst/>
          </a:prstGeom>
          <a:noFill/>
        </p:spPr>
        <p:txBody>
          <a:bodyPr wrap="none" rtlCol="0">
            <a:spAutoFit/>
          </a:bodyPr>
          <a:lstStyle/>
          <a:p>
            <a:r>
              <a:rPr lang="en-US" dirty="0" err="1" smtClean="0">
                <a:solidFill>
                  <a:srgbClr val="FF0000"/>
                </a:solidFill>
              </a:rPr>
              <a:t>CellBlender</a:t>
            </a:r>
            <a:r>
              <a:rPr lang="en-US" dirty="0" smtClean="0">
                <a:solidFill>
                  <a:srgbClr val="FF0000"/>
                </a:solidFill>
              </a:rPr>
              <a:t> tool bar</a:t>
            </a:r>
            <a:endParaRPr lang="en-US" dirty="0">
              <a:solidFill>
                <a:srgbClr val="FF0000"/>
              </a:solidFill>
            </a:endParaRPr>
          </a:p>
        </p:txBody>
      </p:sp>
      <p:sp>
        <p:nvSpPr>
          <p:cNvPr id="20" name="Rectangle 19"/>
          <p:cNvSpPr/>
          <p:nvPr/>
        </p:nvSpPr>
        <p:spPr>
          <a:xfrm>
            <a:off x="533400" y="990600"/>
            <a:ext cx="2438400" cy="11430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593410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609600"/>
            <a:ext cx="8229600" cy="1066800"/>
          </a:xfrm>
        </p:spPr>
        <p:txBody>
          <a:bodyPr/>
          <a:lstStyle/>
          <a:p>
            <a:r>
              <a:rPr lang="en-US" dirty="0" smtClean="0"/>
              <a:t>Aim 2: Plans for Year 4</a:t>
            </a:r>
            <a:endParaRPr lang="en-US" dirty="0"/>
          </a:p>
        </p:txBody>
      </p:sp>
      <p:sp>
        <p:nvSpPr>
          <p:cNvPr id="7" name="Content Placeholder 6"/>
          <p:cNvSpPr>
            <a:spLocks noGrp="1"/>
          </p:cNvSpPr>
          <p:nvPr>
            <p:ph idx="1"/>
          </p:nvPr>
        </p:nvSpPr>
        <p:spPr>
          <a:xfrm>
            <a:off x="457200" y="1542288"/>
            <a:ext cx="8229600" cy="4325112"/>
          </a:xfrm>
        </p:spPr>
        <p:txBody>
          <a:bodyPr>
            <a:normAutofit/>
          </a:bodyPr>
          <a:lstStyle/>
          <a:p>
            <a:r>
              <a:rPr lang="en-US" dirty="0" smtClean="0"/>
              <a:t>Application </a:t>
            </a:r>
            <a:r>
              <a:rPr lang="en-US" dirty="0" smtClean="0"/>
              <a:t>Note on </a:t>
            </a:r>
            <a:r>
              <a:rPr lang="en-US" dirty="0" err="1" smtClean="0"/>
              <a:t>CellBlender</a:t>
            </a:r>
            <a:endParaRPr lang="en-US" dirty="0" smtClean="0"/>
          </a:p>
          <a:p>
            <a:r>
              <a:rPr lang="en-US" dirty="0" smtClean="0"/>
              <a:t>Integration with </a:t>
            </a:r>
            <a:r>
              <a:rPr lang="en-US" dirty="0" err="1" smtClean="0"/>
              <a:t>libMCell</a:t>
            </a:r>
            <a:r>
              <a:rPr lang="en-US" dirty="0" smtClean="0"/>
              <a:t>, Full MDL support</a:t>
            </a:r>
          </a:p>
          <a:p>
            <a:r>
              <a:rPr lang="en-US" dirty="0" smtClean="0"/>
              <a:t>Planned improvements</a:t>
            </a:r>
          </a:p>
          <a:p>
            <a:pPr lvl="1"/>
            <a:r>
              <a:rPr lang="en-US" dirty="0" smtClean="0"/>
              <a:t>Averaging and parameter scans (in parallel)</a:t>
            </a:r>
          </a:p>
          <a:p>
            <a:pPr lvl="2"/>
            <a:r>
              <a:rPr lang="en-US" dirty="0" smtClean="0"/>
              <a:t>See also Aim 3.4</a:t>
            </a:r>
          </a:p>
          <a:p>
            <a:pPr lvl="1"/>
            <a:r>
              <a:rPr lang="en-US" dirty="0" smtClean="0"/>
              <a:t>Automatic (or facilitated) setup of optimizations</a:t>
            </a:r>
          </a:p>
          <a:p>
            <a:pPr lvl="1"/>
            <a:r>
              <a:rPr lang="en-US" dirty="0" smtClean="0"/>
              <a:t>Workflow for creation of moving boundaries</a:t>
            </a:r>
          </a:p>
          <a:p>
            <a:pPr lvl="1"/>
            <a:r>
              <a:rPr lang="en-US" dirty="0" smtClean="0"/>
              <a:t>Support for BNGL species/reaction specification</a:t>
            </a:r>
          </a:p>
          <a:p>
            <a:pPr lvl="1"/>
            <a:endParaRPr lang="en-US" dirty="0" smtClean="0"/>
          </a:p>
          <a:p>
            <a:pPr lvl="1"/>
            <a:endParaRPr lang="en-US" dirty="0" smtClean="0"/>
          </a:p>
          <a:p>
            <a:pPr lvl="1"/>
            <a:endParaRPr lang="en-US" dirty="0"/>
          </a:p>
          <a:p>
            <a:pPr lvl="2"/>
            <a:endParaRPr lang="en-US" dirty="0" smtClean="0"/>
          </a:p>
          <a:p>
            <a:endParaRPr lang="en-US" dirty="0" smtClean="0"/>
          </a:p>
          <a:p>
            <a:endParaRPr lang="en-US" dirty="0" smtClean="0"/>
          </a:p>
        </p:txBody>
      </p:sp>
    </p:spTree>
    <p:extLst>
      <p:ext uri="{BB962C8B-B14F-4D97-AF65-F5344CB8AC3E}">
        <p14:creationId xmlns:p14="http://schemas.microsoft.com/office/powerpoint/2010/main" val="112425339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457200" y="274637"/>
            <a:ext cx="8229600" cy="1143000"/>
          </a:xfrm>
          <a:prstGeom prst="rect">
            <a:avLst/>
          </a:prstGeom>
        </p:spPr>
        <p:txBody>
          <a:bodyPr lIns="91425" tIns="91425" rIns="91425" bIns="91425" anchor="b" anchorCtr="0">
            <a:spAutoFit/>
          </a:bodyPr>
          <a:lstStyle/>
          <a:p>
            <a:pPr>
              <a:buNone/>
            </a:pPr>
            <a:r>
              <a:rPr lang="en"/>
              <a:t>Aim 3.1: Dynamic Mesh Geometries</a:t>
            </a:r>
          </a:p>
        </p:txBody>
      </p:sp>
      <p:sp>
        <p:nvSpPr>
          <p:cNvPr id="164" name="Shape 164"/>
          <p:cNvSpPr txBox="1">
            <a:spLocks noGrp="1"/>
          </p:cNvSpPr>
          <p:nvPr>
            <p:ph type="body" idx="1"/>
          </p:nvPr>
        </p:nvSpPr>
        <p:spPr>
          <a:xfrm>
            <a:off x="228600" y="1676400"/>
            <a:ext cx="3733800" cy="1015632"/>
          </a:xfrm>
          <a:prstGeom prst="rect">
            <a:avLst/>
          </a:prstGeom>
        </p:spPr>
        <p:style>
          <a:lnRef idx="1">
            <a:schemeClr val="accent4"/>
          </a:lnRef>
          <a:fillRef idx="2">
            <a:schemeClr val="accent4"/>
          </a:fillRef>
          <a:effectRef idx="1">
            <a:schemeClr val="accent4"/>
          </a:effectRef>
          <a:fontRef idx="minor">
            <a:schemeClr val="dk1"/>
          </a:fontRef>
        </p:style>
        <p:txBody>
          <a:bodyPr wrap="square" lIns="91425" tIns="91425" rIns="91425" bIns="91425" anchor="t" anchorCtr="0">
            <a:spAutoFit/>
          </a:bodyPr>
          <a:lstStyle/>
          <a:p>
            <a:pPr lvl="0" rtl="0">
              <a:buNone/>
            </a:pPr>
            <a:r>
              <a:rPr lang="en" sz="1800" b="1" dirty="0"/>
              <a:t>Goal</a:t>
            </a:r>
            <a:r>
              <a:rPr lang="en" sz="1800" dirty="0"/>
              <a:t>: Extend MCell </a:t>
            </a:r>
            <a:r>
              <a:rPr lang="en" sz="1800" dirty="0" smtClean="0"/>
              <a:t>simulation</a:t>
            </a:r>
            <a:r>
              <a:rPr lang="en-US" sz="1800" dirty="0" smtClean="0"/>
              <a:t> </a:t>
            </a:r>
            <a:r>
              <a:rPr lang="en" sz="1800" dirty="0" smtClean="0"/>
              <a:t>capabilities </a:t>
            </a:r>
            <a:r>
              <a:rPr lang="en" sz="1800" dirty="0"/>
              <a:t>to allow dynamic </a:t>
            </a:r>
            <a:r>
              <a:rPr lang="en" sz="1800" dirty="0" smtClean="0"/>
              <a:t>geometries</a:t>
            </a:r>
            <a:r>
              <a:rPr lang="en-US" sz="1800" dirty="0" smtClean="0"/>
              <a:t>.</a:t>
            </a:r>
            <a:endParaRPr lang="en" sz="1800" dirty="0"/>
          </a:p>
        </p:txBody>
      </p:sp>
      <p:sp>
        <p:nvSpPr>
          <p:cNvPr id="2" name="Rectangle 1"/>
          <p:cNvSpPr/>
          <p:nvPr/>
        </p:nvSpPr>
        <p:spPr>
          <a:xfrm>
            <a:off x="152400" y="2819400"/>
            <a:ext cx="4572000" cy="1477328"/>
          </a:xfrm>
          <a:prstGeom prst="rect">
            <a:avLst/>
          </a:prstGeom>
        </p:spPr>
        <p:txBody>
          <a:bodyPr>
            <a:spAutoFit/>
          </a:bodyPr>
          <a:lstStyle/>
          <a:p>
            <a:pPr lvl="0"/>
            <a:r>
              <a:rPr lang="en" dirty="0"/>
              <a:t> - endocytosis and trafficking (</a:t>
            </a:r>
            <a:r>
              <a:rPr lang="en" b="1" dirty="0"/>
              <a:t>DBP3</a:t>
            </a:r>
            <a:r>
              <a:rPr lang="en" dirty="0" smtClean="0"/>
              <a:t>)</a:t>
            </a:r>
            <a:endParaRPr lang="en-US" dirty="0" smtClean="0"/>
          </a:p>
          <a:p>
            <a:pPr lvl="0"/>
            <a:r>
              <a:rPr lang="en-US" dirty="0"/>
              <a:t> </a:t>
            </a:r>
            <a:r>
              <a:rPr lang="en-US" dirty="0" smtClean="0"/>
              <a:t>- changes in spine geometry (</a:t>
            </a:r>
            <a:r>
              <a:rPr lang="en-US" b="1" dirty="0" smtClean="0"/>
              <a:t>DBP2</a:t>
            </a:r>
            <a:r>
              <a:rPr lang="en-US" dirty="0" smtClean="0"/>
              <a:t>)</a:t>
            </a:r>
            <a:endParaRPr lang="en" dirty="0"/>
          </a:p>
          <a:p>
            <a:pPr lvl="0"/>
            <a:r>
              <a:rPr lang="en" dirty="0"/>
              <a:t> - vesicle fusion (</a:t>
            </a:r>
            <a:r>
              <a:rPr lang="en" b="1" dirty="0"/>
              <a:t>C&amp;SP4</a:t>
            </a:r>
            <a:r>
              <a:rPr lang="en" dirty="0"/>
              <a:t>)</a:t>
            </a:r>
          </a:p>
          <a:p>
            <a:pPr lvl="0"/>
            <a:r>
              <a:rPr lang="en" dirty="0"/>
              <a:t> - generative models (</a:t>
            </a:r>
            <a:r>
              <a:rPr lang="en" b="1" dirty="0">
                <a:solidFill>
                  <a:srgbClr val="FF0000"/>
                </a:solidFill>
              </a:rPr>
              <a:t>TR&amp;D3</a:t>
            </a:r>
            <a:r>
              <a:rPr lang="en" dirty="0"/>
              <a:t>)</a:t>
            </a:r>
          </a:p>
          <a:p>
            <a:pPr lvl="0">
              <a:buClr>
                <a:srgbClr val="000000"/>
              </a:buClr>
              <a:buSzPct val="61111"/>
            </a:pPr>
            <a:r>
              <a:rPr lang="en" dirty="0"/>
              <a:t> - immune synapse</a:t>
            </a:r>
            <a:r>
              <a:rPr lang="en-US" dirty="0"/>
              <a:t>s</a:t>
            </a:r>
            <a:r>
              <a:rPr lang="en" dirty="0"/>
              <a:t> (</a:t>
            </a:r>
            <a:r>
              <a:rPr lang="en" b="1" dirty="0"/>
              <a:t>DPB4</a:t>
            </a:r>
            <a:r>
              <a:rPr lang="en-US" b="1" dirty="0"/>
              <a:t>, C&amp;SP5</a:t>
            </a:r>
            <a:r>
              <a:rPr lang="en" dirty="0"/>
              <a:t>)</a:t>
            </a:r>
          </a:p>
        </p:txBody>
      </p:sp>
      <p:sp>
        <p:nvSpPr>
          <p:cNvPr id="10" name="Rectangle 9"/>
          <p:cNvSpPr/>
          <p:nvPr/>
        </p:nvSpPr>
        <p:spPr>
          <a:xfrm>
            <a:off x="228600" y="4306431"/>
            <a:ext cx="4038600" cy="224676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i="1" dirty="0" smtClean="0"/>
              <a:t>“</a:t>
            </a:r>
            <a:r>
              <a:rPr lang="en-US" sz="1400" dirty="0"/>
              <a:t>We're particularly excited by the prospect of the development of dynamic mesh geometries and space filling molecules. These features will be very useful in our upcoming study of mitochondria-SR junctions, which typically appear much more dynamic than PM-SR ones</a:t>
            </a:r>
            <a:r>
              <a:rPr lang="en-US" sz="1400" dirty="0" smtClean="0"/>
              <a:t>.</a:t>
            </a:r>
            <a:r>
              <a:rPr lang="en-US" sz="1400" i="1" dirty="0" smtClean="0"/>
              <a:t>”</a:t>
            </a:r>
            <a:r>
              <a:rPr lang="en-US" sz="1400" dirty="0" smtClean="0"/>
              <a:t> </a:t>
            </a:r>
          </a:p>
          <a:p>
            <a:endParaRPr lang="en-US" sz="1400" dirty="0"/>
          </a:p>
          <a:p>
            <a:r>
              <a:rPr lang="en-US" sz="1400" dirty="0" smtClean="0"/>
              <a:t>Professor </a:t>
            </a:r>
            <a:r>
              <a:rPr lang="en-US" sz="1400" dirty="0" err="1" smtClean="0"/>
              <a:t>Cornelis</a:t>
            </a:r>
            <a:r>
              <a:rPr lang="en-US" sz="1400" dirty="0" smtClean="0"/>
              <a:t> van </a:t>
            </a:r>
            <a:r>
              <a:rPr lang="en-US" sz="1400" dirty="0" err="1" smtClean="0"/>
              <a:t>Breemen</a:t>
            </a:r>
            <a:r>
              <a:rPr lang="en-US" sz="1400" dirty="0" smtClean="0"/>
              <a:t>, DVM, PhD</a:t>
            </a:r>
            <a:endParaRPr lang="en-US" sz="1400" dirty="0"/>
          </a:p>
          <a:p>
            <a:r>
              <a:rPr lang="en-US" sz="1400" dirty="0" smtClean="0"/>
              <a:t>Nicola </a:t>
            </a:r>
            <a:r>
              <a:rPr lang="en-US" sz="1400" dirty="0" err="1" smtClean="0"/>
              <a:t>Familia</a:t>
            </a:r>
            <a:r>
              <a:rPr lang="en-US" sz="1400" dirty="0" smtClean="0"/>
              <a:t>, PhD</a:t>
            </a:r>
          </a:p>
          <a:p>
            <a:r>
              <a:rPr lang="en-US" sz="1400" dirty="0" smtClean="0"/>
              <a:t>U. British Columbia</a:t>
            </a:r>
            <a:endParaRPr lang="en-US" sz="1400" dirty="0"/>
          </a:p>
        </p:txBody>
      </p:sp>
      <p:sp>
        <p:nvSpPr>
          <p:cNvPr id="12" name="Rectangle 11"/>
          <p:cNvSpPr/>
          <p:nvPr/>
        </p:nvSpPr>
        <p:spPr>
          <a:xfrm>
            <a:off x="76200" y="0"/>
            <a:ext cx="3118234" cy="338554"/>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TRD2 (Faeder and </a:t>
            </a:r>
            <a:r>
              <a:rPr lang="en-US" sz="1600" b="1" i="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Sejnowski</a:t>
            </a:r>
            <a:r>
              <a:rPr lang="en-US" sz="1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pic>
        <p:nvPicPr>
          <p:cNvPr id="3" name="Picture 2"/>
          <p:cNvPicPr>
            <a:picLocks noChangeAspect="1"/>
          </p:cNvPicPr>
          <p:nvPr/>
        </p:nvPicPr>
        <p:blipFill>
          <a:blip r:embed="rId3"/>
          <a:stretch>
            <a:fillRect/>
          </a:stretch>
        </p:blipFill>
        <p:spPr>
          <a:xfrm>
            <a:off x="5168900" y="1524000"/>
            <a:ext cx="3136900" cy="1460500"/>
          </a:xfrm>
          <a:prstGeom prst="rect">
            <a:avLst/>
          </a:prstGeom>
        </p:spPr>
      </p:pic>
      <p:sp>
        <p:nvSpPr>
          <p:cNvPr id="4" name="TextBox 3"/>
          <p:cNvSpPr txBox="1"/>
          <p:nvPr/>
        </p:nvSpPr>
        <p:spPr>
          <a:xfrm>
            <a:off x="5181600" y="2971800"/>
            <a:ext cx="3048000" cy="646331"/>
          </a:xfrm>
          <a:prstGeom prst="rect">
            <a:avLst/>
          </a:prstGeom>
          <a:noFill/>
        </p:spPr>
        <p:txBody>
          <a:bodyPr wrap="square" rtlCol="0">
            <a:spAutoFit/>
          </a:bodyPr>
          <a:lstStyle/>
          <a:p>
            <a:r>
              <a:rPr lang="en-US" dirty="0" smtClean="0"/>
              <a:t>Changes in mast cell shape upon activation</a:t>
            </a: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8721" y="4296728"/>
            <a:ext cx="3992366" cy="1342072"/>
          </a:xfrm>
          <a:prstGeom prst="rect">
            <a:avLst/>
          </a:prstGeom>
        </p:spPr>
      </p:pic>
      <p:sp>
        <p:nvSpPr>
          <p:cNvPr id="13" name="Shape 69"/>
          <p:cNvSpPr/>
          <p:nvPr/>
        </p:nvSpPr>
        <p:spPr>
          <a:xfrm>
            <a:off x="5181587" y="5867400"/>
            <a:ext cx="3136800" cy="732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buSzPct val="25000"/>
              <a:buNone/>
            </a:pPr>
            <a:r>
              <a:rPr lang="en-US" sz="1800" b="0" i="0" u="none" strike="noStrike" cap="none" baseline="0" dirty="0">
                <a:solidFill>
                  <a:srgbClr val="000000"/>
                </a:solidFill>
                <a:latin typeface="Arial"/>
                <a:ea typeface="Arial"/>
                <a:cs typeface="Arial"/>
                <a:sym typeface="Arial"/>
              </a:rPr>
              <a:t>Snapshots from simulati</a:t>
            </a:r>
            <a:r>
              <a:rPr lang="en-US" sz="1800" dirty="0"/>
              <a:t>on of E. coli cell division</a:t>
            </a:r>
          </a:p>
        </p:txBody>
      </p:sp>
      <p:pic>
        <p:nvPicPr>
          <p:cNvPr id="14" name="Shape 77"/>
          <p:cNvPicPr preferRelativeResize="0"/>
          <p:nvPr/>
        </p:nvPicPr>
        <p:blipFill>
          <a:blip r:embed="rId5">
            <a:alphaModFix/>
          </a:blip>
          <a:stretch>
            <a:fillRect/>
          </a:stretch>
        </p:blipFill>
        <p:spPr>
          <a:xfrm>
            <a:off x="4630200" y="3747601"/>
            <a:ext cx="4239599" cy="2119799"/>
          </a:xfrm>
          <a:prstGeom prst="rect">
            <a:avLst/>
          </a:prstGeom>
          <a:noFill/>
          <a:ln>
            <a:noFill/>
          </a:ln>
        </p:spPr>
      </p:pic>
    </p:spTree>
    <p:extLst>
      <p:ext uri="{BB962C8B-B14F-4D97-AF65-F5344CB8AC3E}">
        <p14:creationId xmlns:p14="http://schemas.microsoft.com/office/powerpoint/2010/main" val="235615530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p:nvPr/>
        </p:nvSpPr>
        <p:spPr>
          <a:xfrm>
            <a:off x="457200" y="89279"/>
            <a:ext cx="8229239" cy="132804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buSzPct val="25000"/>
              <a:buNone/>
            </a:pPr>
            <a:endParaRPr lang="en-US" sz="3600" b="1" i="0" u="none" strike="noStrike" cap="none" baseline="0" dirty="0">
              <a:solidFill>
                <a:srgbClr val="000000"/>
              </a:solidFill>
              <a:latin typeface="Arial"/>
              <a:ea typeface="Arial"/>
              <a:cs typeface="Arial"/>
              <a:sym typeface="Arial"/>
            </a:endParaRPr>
          </a:p>
        </p:txBody>
      </p:sp>
      <p:sp>
        <p:nvSpPr>
          <p:cNvPr id="84" name="Shape 84"/>
          <p:cNvSpPr/>
          <p:nvPr/>
        </p:nvSpPr>
        <p:spPr>
          <a:xfrm>
            <a:off x="121326" y="0"/>
            <a:ext cx="3936599" cy="333599"/>
          </a:xfrm>
          <a:prstGeom prst="rect">
            <a:avLst/>
          </a:prstGeom>
          <a:noFill/>
          <a:ln>
            <a:noFill/>
          </a:ln>
        </p:spPr>
        <p:txBody>
          <a:bodyPr lIns="90000" tIns="45000" rIns="90000" bIns="45000" anchor="t" anchorCtr="0">
            <a:noAutofit/>
          </a:bodyPr>
          <a:lstStyle/>
          <a:p>
            <a:pPr lvl="0" algn="ctr" rtl="0">
              <a:spcBef>
                <a:spcPts val="0"/>
              </a:spcBef>
              <a:buClr>
                <a:schemeClr val="dk1"/>
              </a:buClr>
              <a:buSzPct val="25000"/>
              <a:buFont typeface="Arial"/>
              <a:buNone/>
            </a:pPr>
            <a:r>
              <a:rPr lang="en-US" sz="1600" b="1" i="1">
                <a:solidFill>
                  <a:srgbClr val="8CC1C6"/>
                </a:solidFill>
              </a:rPr>
              <a:t>TRD2 (Faeder and Sejnowski)</a:t>
            </a:r>
          </a:p>
          <a:p>
            <a:pPr marL="0" marR="0" lvl="0" indent="0" algn="ctr" rtl="0">
              <a:lnSpc>
                <a:spcPct val="100000"/>
              </a:lnSpc>
              <a:spcBef>
                <a:spcPts val="0"/>
              </a:spcBef>
              <a:buNone/>
            </a:pPr>
            <a:endParaRPr sz="1600" b="1" i="1">
              <a:solidFill>
                <a:srgbClr val="8CC1C6"/>
              </a:solidFill>
            </a:endParaRPr>
          </a:p>
        </p:txBody>
      </p:sp>
      <p:sp>
        <p:nvSpPr>
          <p:cNvPr id="4" name="Title 3"/>
          <p:cNvSpPr>
            <a:spLocks noGrp="1"/>
          </p:cNvSpPr>
          <p:nvPr>
            <p:ph type="title"/>
          </p:nvPr>
        </p:nvSpPr>
        <p:spPr>
          <a:xfrm>
            <a:off x="457200" y="457200"/>
            <a:ext cx="8229600" cy="1066800"/>
          </a:xfrm>
        </p:spPr>
        <p:txBody>
          <a:bodyPr>
            <a:normAutofit fontScale="90000"/>
          </a:bodyPr>
          <a:lstStyle/>
          <a:p>
            <a:pPr lvl="0"/>
            <a:r>
              <a:rPr lang="en-US" b="1" dirty="0">
                <a:solidFill>
                  <a:srgbClr val="000000"/>
                </a:solidFill>
                <a:ea typeface="Arial"/>
                <a:cs typeface="Arial"/>
                <a:sym typeface="Arial"/>
              </a:rPr>
              <a:t>Aim 3.1: Dynamic Mesh </a:t>
            </a:r>
            <a:r>
              <a:rPr lang="en-US" b="1" dirty="0" smtClean="0">
                <a:solidFill>
                  <a:srgbClr val="000000"/>
                </a:solidFill>
                <a:ea typeface="Arial"/>
                <a:cs typeface="Arial"/>
                <a:sym typeface="Arial"/>
              </a:rPr>
              <a:t>Geometries</a:t>
            </a:r>
            <a:endParaRPr lang="en-US" dirty="0"/>
          </a:p>
        </p:txBody>
      </p:sp>
      <p:sp>
        <p:nvSpPr>
          <p:cNvPr id="5" name="Content Placeholder 4"/>
          <p:cNvSpPr>
            <a:spLocks noGrp="1"/>
          </p:cNvSpPr>
          <p:nvPr>
            <p:ph idx="1"/>
          </p:nvPr>
        </p:nvSpPr>
        <p:spPr>
          <a:xfrm>
            <a:off x="457200" y="1847088"/>
            <a:ext cx="8229600" cy="4325112"/>
          </a:xfrm>
        </p:spPr>
        <p:txBody>
          <a:bodyPr>
            <a:normAutofit lnSpcReduction="10000"/>
          </a:bodyPr>
          <a:lstStyle/>
          <a:p>
            <a:pPr marL="109728" indent="0">
              <a:buNone/>
            </a:pPr>
            <a:r>
              <a:rPr lang="en-US" b="1" dirty="0"/>
              <a:t>Overview of </a:t>
            </a:r>
            <a:r>
              <a:rPr lang="en-US" b="1" dirty="0" smtClean="0"/>
              <a:t>Process</a:t>
            </a:r>
          </a:p>
          <a:p>
            <a:pPr marL="109728" indent="0">
              <a:buNone/>
            </a:pPr>
            <a:endParaRPr lang="en-US" b="1" dirty="0"/>
          </a:p>
          <a:p>
            <a:r>
              <a:rPr lang="en-US" dirty="0" smtClean="0"/>
              <a:t>User </a:t>
            </a:r>
            <a:r>
              <a:rPr lang="en-US" dirty="0"/>
              <a:t>creates a series of mesh snapshots along with a file scheduling the time they will be used by </a:t>
            </a:r>
            <a:r>
              <a:rPr lang="en-US" dirty="0" err="1"/>
              <a:t>MCell</a:t>
            </a:r>
            <a:endParaRPr lang="en-US" dirty="0"/>
          </a:p>
          <a:p>
            <a:r>
              <a:rPr lang="en-US" dirty="0"/>
              <a:t>As the simulation runs, </a:t>
            </a:r>
            <a:r>
              <a:rPr lang="en-US" dirty="0" err="1"/>
              <a:t>MCell</a:t>
            </a:r>
            <a:r>
              <a:rPr lang="en-US" dirty="0"/>
              <a:t> reads in and </a:t>
            </a:r>
            <a:r>
              <a:rPr lang="en-US" dirty="0" smtClean="0"/>
              <a:t>replaces </a:t>
            </a:r>
            <a:r>
              <a:rPr lang="en-US" dirty="0"/>
              <a:t>existing meshes at the scheduled time</a:t>
            </a:r>
          </a:p>
          <a:p>
            <a:r>
              <a:rPr lang="en-US" dirty="0"/>
              <a:t>After swapping meshes, molecules are moved as needed so that they don’t change compartments</a:t>
            </a:r>
          </a:p>
          <a:p>
            <a:endParaRPr lang="en-US" dirty="0"/>
          </a:p>
        </p:txBody>
      </p:sp>
    </p:spTree>
    <p:extLst>
      <p:ext uri="{BB962C8B-B14F-4D97-AF65-F5344CB8AC3E}">
        <p14:creationId xmlns:p14="http://schemas.microsoft.com/office/powerpoint/2010/main" val="799552961"/>
      </p:ext>
    </p:extLst>
  </p:cSld>
  <p:clrMapOvr>
    <a:masterClrMapping/>
  </p:clrMapOvr>
  <p:transition xmlns:p14="http://schemas.microsoft.com/office/powerpoint/2010/mai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2" name="Shape 92"/>
          <p:cNvSpPr/>
          <p:nvPr/>
        </p:nvSpPr>
        <p:spPr>
          <a:xfrm>
            <a:off x="121326" y="0"/>
            <a:ext cx="3990300" cy="333599"/>
          </a:xfrm>
          <a:prstGeom prst="rect">
            <a:avLst/>
          </a:prstGeom>
          <a:noFill/>
          <a:ln>
            <a:noFill/>
          </a:ln>
        </p:spPr>
        <p:txBody>
          <a:bodyPr lIns="90000" tIns="45000" rIns="90000" bIns="45000" anchor="t" anchorCtr="0">
            <a:noAutofit/>
          </a:bodyPr>
          <a:lstStyle/>
          <a:p>
            <a:pPr lvl="0" algn="ctr" rtl="0">
              <a:spcBef>
                <a:spcPts val="0"/>
              </a:spcBef>
              <a:buClr>
                <a:schemeClr val="dk1"/>
              </a:buClr>
              <a:buSzPct val="25000"/>
              <a:buFont typeface="Arial"/>
              <a:buNone/>
            </a:pPr>
            <a:r>
              <a:rPr lang="en-US" sz="1600" b="1" i="1">
                <a:solidFill>
                  <a:srgbClr val="8CC1C6"/>
                </a:solidFill>
              </a:rPr>
              <a:t>TRD2 (Faeder and Sejnowski)</a:t>
            </a:r>
          </a:p>
          <a:p>
            <a:pPr marL="0" marR="0" lvl="0" indent="0" algn="ctr" rtl="0">
              <a:lnSpc>
                <a:spcPct val="100000"/>
              </a:lnSpc>
              <a:spcBef>
                <a:spcPts val="0"/>
              </a:spcBef>
              <a:buNone/>
            </a:pPr>
            <a:endParaRPr sz="1600" b="1" i="1">
              <a:solidFill>
                <a:srgbClr val="8CC1C6"/>
              </a:solidFill>
            </a:endParaRPr>
          </a:p>
        </p:txBody>
      </p:sp>
      <p:sp>
        <p:nvSpPr>
          <p:cNvPr id="6" name="Title 5"/>
          <p:cNvSpPr>
            <a:spLocks noGrp="1"/>
          </p:cNvSpPr>
          <p:nvPr>
            <p:ph type="title"/>
          </p:nvPr>
        </p:nvSpPr>
        <p:spPr>
          <a:xfrm>
            <a:off x="457200" y="533400"/>
            <a:ext cx="8229600" cy="1066800"/>
          </a:xfrm>
        </p:spPr>
        <p:txBody>
          <a:bodyPr>
            <a:normAutofit fontScale="90000"/>
          </a:bodyPr>
          <a:lstStyle/>
          <a:p>
            <a:pPr lvl="0"/>
            <a:r>
              <a:rPr lang="en-US" b="1" dirty="0">
                <a:solidFill>
                  <a:srgbClr val="000000"/>
                </a:solidFill>
                <a:ea typeface="Arial"/>
                <a:cs typeface="Arial"/>
                <a:sym typeface="Arial"/>
              </a:rPr>
              <a:t>Aim 3.1: Dynamic Mesh </a:t>
            </a:r>
            <a:r>
              <a:rPr lang="en-US" b="1" dirty="0" smtClean="0">
                <a:solidFill>
                  <a:srgbClr val="000000"/>
                </a:solidFill>
                <a:ea typeface="Arial"/>
                <a:cs typeface="Arial"/>
                <a:sym typeface="Arial"/>
              </a:rPr>
              <a:t>Geometries</a:t>
            </a:r>
            <a:endParaRPr lang="en-US" dirty="0"/>
          </a:p>
        </p:txBody>
      </p:sp>
      <p:sp>
        <p:nvSpPr>
          <p:cNvPr id="7" name="Content Placeholder 6"/>
          <p:cNvSpPr>
            <a:spLocks noGrp="1"/>
          </p:cNvSpPr>
          <p:nvPr>
            <p:ph idx="1"/>
          </p:nvPr>
        </p:nvSpPr>
        <p:spPr/>
        <p:txBody>
          <a:bodyPr/>
          <a:lstStyle/>
          <a:p>
            <a:pPr marL="109728" indent="0">
              <a:buNone/>
            </a:pPr>
            <a:r>
              <a:rPr lang="en-US" b="1" dirty="0" smtClean="0"/>
              <a:t>Progress</a:t>
            </a:r>
            <a:endParaRPr lang="en-US" dirty="0"/>
          </a:p>
          <a:p>
            <a:r>
              <a:rPr lang="en-US" dirty="0" smtClean="0"/>
              <a:t>Improved error handling</a:t>
            </a:r>
          </a:p>
          <a:p>
            <a:r>
              <a:rPr lang="en-US" dirty="0" smtClean="0"/>
              <a:t>Handling of object appearance and disappearance</a:t>
            </a:r>
          </a:p>
          <a:p>
            <a:r>
              <a:rPr lang="en-US" dirty="0" smtClean="0"/>
              <a:t>Initial user documentation</a:t>
            </a:r>
          </a:p>
          <a:p>
            <a:r>
              <a:rPr lang="en-US" dirty="0" smtClean="0"/>
              <a:t>Tested on E. coli </a:t>
            </a:r>
            <a:r>
              <a:rPr lang="en-US" dirty="0" err="1" smtClean="0"/>
              <a:t>MinD</a:t>
            </a:r>
            <a:r>
              <a:rPr lang="en-US" dirty="0" smtClean="0"/>
              <a:t>/E pathway during cell division</a:t>
            </a:r>
            <a:endParaRPr lang="en-US" dirty="0"/>
          </a:p>
        </p:txBody>
      </p:sp>
    </p:spTree>
    <p:extLst>
      <p:ext uri="{BB962C8B-B14F-4D97-AF65-F5344CB8AC3E}">
        <p14:creationId xmlns:p14="http://schemas.microsoft.com/office/powerpoint/2010/main" val="1098946633"/>
      </p:ext>
    </p:extLst>
  </p:cSld>
  <p:clrMapOvr>
    <a:masterClrMapping/>
  </p:clrMapOvr>
  <p:transition xmlns:p14="http://schemas.microsoft.com/office/powerpoint/2010/mai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77"/>
          <p:cNvPicPr preferRelativeResize="0">
            <a:picLocks noChangeAspect="1"/>
          </p:cNvPicPr>
          <p:nvPr/>
        </p:nvPicPr>
        <p:blipFill>
          <a:blip r:embed="rId2">
            <a:alphaModFix/>
          </a:blip>
          <a:stretch>
            <a:fillRect/>
          </a:stretch>
        </p:blipFill>
        <p:spPr>
          <a:xfrm>
            <a:off x="228600" y="1676400"/>
            <a:ext cx="8686802" cy="4343400"/>
          </a:xfrm>
          <a:prstGeom prst="rect">
            <a:avLst/>
          </a:prstGeom>
          <a:noFill/>
          <a:ln>
            <a:noFill/>
          </a:ln>
        </p:spPr>
      </p:pic>
      <p:sp>
        <p:nvSpPr>
          <p:cNvPr id="5" name="TextBox 4"/>
          <p:cNvSpPr txBox="1"/>
          <p:nvPr/>
        </p:nvSpPr>
        <p:spPr>
          <a:xfrm>
            <a:off x="2362200" y="769203"/>
            <a:ext cx="4343400" cy="830997"/>
          </a:xfrm>
          <a:prstGeom prst="rect">
            <a:avLst/>
          </a:prstGeom>
          <a:noFill/>
        </p:spPr>
        <p:txBody>
          <a:bodyPr wrap="square" rtlCol="0">
            <a:spAutoFit/>
          </a:bodyPr>
          <a:lstStyle/>
          <a:p>
            <a:r>
              <a:rPr lang="en-US" sz="2400" i="1" dirty="0" smtClean="0"/>
              <a:t>E. Coli </a:t>
            </a:r>
            <a:r>
              <a:rPr lang="en-US" sz="2400" dirty="0" err="1" smtClean="0"/>
              <a:t>MinD/MinE</a:t>
            </a:r>
            <a:r>
              <a:rPr lang="en-US" sz="2400" dirty="0" smtClean="0"/>
              <a:t>  Pathway and Cell Division with </a:t>
            </a:r>
            <a:r>
              <a:rPr lang="en-US" sz="2400" dirty="0" err="1" smtClean="0"/>
              <a:t>MCell</a:t>
            </a:r>
            <a:endParaRPr lang="en-US" sz="2400" dirty="0"/>
          </a:p>
        </p:txBody>
      </p:sp>
    </p:spTree>
    <p:extLst>
      <p:ext uri="{BB962C8B-B14F-4D97-AF65-F5344CB8AC3E}">
        <p14:creationId xmlns:p14="http://schemas.microsoft.com/office/powerpoint/2010/main" val="274798119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0" name="Shape 100"/>
          <p:cNvSpPr/>
          <p:nvPr/>
        </p:nvSpPr>
        <p:spPr>
          <a:xfrm>
            <a:off x="121326" y="0"/>
            <a:ext cx="3658200" cy="333599"/>
          </a:xfrm>
          <a:prstGeom prst="rect">
            <a:avLst/>
          </a:prstGeom>
          <a:noFill/>
          <a:ln>
            <a:noFill/>
          </a:ln>
        </p:spPr>
        <p:txBody>
          <a:bodyPr lIns="90000" tIns="45000" rIns="90000" bIns="45000" anchor="t" anchorCtr="0">
            <a:noAutofit/>
          </a:bodyPr>
          <a:lstStyle/>
          <a:p>
            <a:pPr lvl="0" algn="ctr" rtl="0">
              <a:spcBef>
                <a:spcPts val="0"/>
              </a:spcBef>
              <a:buClr>
                <a:schemeClr val="dk1"/>
              </a:buClr>
              <a:buSzPct val="25000"/>
              <a:buFont typeface="Arial"/>
              <a:buNone/>
            </a:pPr>
            <a:r>
              <a:rPr lang="en-US" sz="1600" b="1" i="1">
                <a:solidFill>
                  <a:srgbClr val="8CC1C6"/>
                </a:solidFill>
              </a:rPr>
              <a:t>TRD2 (Faeder and Sejnowski)</a:t>
            </a:r>
          </a:p>
          <a:p>
            <a:pPr marL="0" marR="0" lvl="0" indent="0" algn="ctr" rtl="0">
              <a:lnSpc>
                <a:spcPct val="100000"/>
              </a:lnSpc>
              <a:spcBef>
                <a:spcPts val="0"/>
              </a:spcBef>
              <a:buNone/>
            </a:pPr>
            <a:endParaRPr sz="1600" b="1" i="1">
              <a:solidFill>
                <a:srgbClr val="8CC1C6"/>
              </a:solidFill>
            </a:endParaRPr>
          </a:p>
        </p:txBody>
      </p:sp>
      <p:sp>
        <p:nvSpPr>
          <p:cNvPr id="3" name="Title 2"/>
          <p:cNvSpPr>
            <a:spLocks noGrp="1"/>
          </p:cNvSpPr>
          <p:nvPr>
            <p:ph type="title"/>
          </p:nvPr>
        </p:nvSpPr>
        <p:spPr>
          <a:xfrm>
            <a:off x="457200" y="381000"/>
            <a:ext cx="8229600" cy="1066800"/>
          </a:xfrm>
        </p:spPr>
        <p:txBody>
          <a:bodyPr>
            <a:normAutofit fontScale="90000"/>
          </a:bodyPr>
          <a:lstStyle/>
          <a:p>
            <a:pPr lvl="0"/>
            <a:r>
              <a:rPr lang="en-US" b="1" dirty="0">
                <a:solidFill>
                  <a:srgbClr val="000000"/>
                </a:solidFill>
                <a:ea typeface="Arial"/>
                <a:cs typeface="Arial"/>
                <a:sym typeface="Arial"/>
              </a:rPr>
              <a:t>Aim 3.1: Dynamic Mesh </a:t>
            </a:r>
            <a:r>
              <a:rPr lang="en-US" b="1" dirty="0" smtClean="0">
                <a:solidFill>
                  <a:srgbClr val="000000"/>
                </a:solidFill>
                <a:ea typeface="Arial"/>
                <a:cs typeface="Arial"/>
                <a:sym typeface="Arial"/>
              </a:rPr>
              <a:t>Geometries</a:t>
            </a:r>
            <a:endParaRPr lang="en-US" dirty="0"/>
          </a:p>
        </p:txBody>
      </p:sp>
      <p:sp>
        <p:nvSpPr>
          <p:cNvPr id="4" name="Content Placeholder 3"/>
          <p:cNvSpPr>
            <a:spLocks noGrp="1"/>
          </p:cNvSpPr>
          <p:nvPr>
            <p:ph idx="1"/>
          </p:nvPr>
        </p:nvSpPr>
        <p:spPr>
          <a:xfrm>
            <a:off x="457200" y="1542288"/>
            <a:ext cx="8229600" cy="4325112"/>
          </a:xfrm>
        </p:spPr>
        <p:txBody>
          <a:bodyPr/>
          <a:lstStyle/>
          <a:p>
            <a:pPr marL="109728" indent="0">
              <a:buNone/>
            </a:pPr>
            <a:r>
              <a:rPr lang="en-US" b="1" dirty="0" smtClean="0"/>
              <a:t>Future Plans</a:t>
            </a:r>
          </a:p>
          <a:p>
            <a:endParaRPr lang="en-US" dirty="0" smtClean="0"/>
          </a:p>
          <a:p>
            <a:r>
              <a:rPr lang="en-US" dirty="0" smtClean="0"/>
              <a:t>Couple geometry </a:t>
            </a:r>
            <a:r>
              <a:rPr lang="en-US" dirty="0"/>
              <a:t>changes </a:t>
            </a:r>
            <a:r>
              <a:rPr lang="en-US" dirty="0" smtClean="0"/>
              <a:t>to </a:t>
            </a:r>
            <a:r>
              <a:rPr lang="en-US" dirty="0"/>
              <a:t>variables other than time (e.g. molecule concentration)</a:t>
            </a:r>
          </a:p>
          <a:p>
            <a:r>
              <a:rPr lang="en-US" dirty="0"/>
              <a:t>Smarter </a:t>
            </a:r>
            <a:r>
              <a:rPr lang="en-US" dirty="0" smtClean="0"/>
              <a:t>molecule placement </a:t>
            </a:r>
            <a:r>
              <a:rPr lang="en-US" dirty="0"/>
              <a:t>to reduce clustering effects</a:t>
            </a:r>
          </a:p>
          <a:p>
            <a:r>
              <a:rPr lang="en-US" dirty="0"/>
              <a:t>Increase robustness through additional tests</a:t>
            </a:r>
          </a:p>
          <a:p>
            <a:r>
              <a:rPr lang="en-US" dirty="0"/>
              <a:t>Improve efficiency of algorithm</a:t>
            </a:r>
          </a:p>
          <a:p>
            <a:endParaRPr lang="en-US" dirty="0"/>
          </a:p>
        </p:txBody>
      </p:sp>
    </p:spTree>
    <p:extLst>
      <p:ext uri="{BB962C8B-B14F-4D97-AF65-F5344CB8AC3E}">
        <p14:creationId xmlns:p14="http://schemas.microsoft.com/office/powerpoint/2010/main" val="3955510247"/>
      </p:ext>
    </p:extLst>
  </p:cSld>
  <p:clrMapOvr>
    <a:masterClrMapping/>
  </p:clrMapOvr>
  <p:transition xmlns:p14="http://schemas.microsoft.com/office/powerpoint/2010/mai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04800" y="797400"/>
            <a:ext cx="8375099" cy="650400"/>
          </a:xfrm>
          <a:prstGeom prst="rect">
            <a:avLst/>
          </a:prstGeom>
        </p:spPr>
        <p:txBody>
          <a:bodyPr lIns="91425" tIns="91425" rIns="91425" bIns="91425" anchor="b" anchorCtr="0">
            <a:spAutoFit/>
          </a:bodyPr>
          <a:lstStyle/>
          <a:p>
            <a:pPr>
              <a:buNone/>
            </a:pPr>
            <a:r>
              <a:rPr lang="en-US" sz="3000" dirty="0" smtClean="0"/>
              <a:t>Role of </a:t>
            </a:r>
            <a:r>
              <a:rPr lang="en-US" sz="3000" dirty="0" err="1" smtClean="0"/>
              <a:t>MCell</a:t>
            </a:r>
            <a:r>
              <a:rPr lang="en-US" sz="3000" dirty="0" smtClean="0"/>
              <a:t> in the BTRC</a:t>
            </a:r>
            <a:endParaRPr lang="en" sz="3000" dirty="0"/>
          </a:p>
        </p:txBody>
      </p:sp>
      <p:sp>
        <p:nvSpPr>
          <p:cNvPr id="30" name="Shape 30"/>
          <p:cNvSpPr/>
          <p:nvPr/>
        </p:nvSpPr>
        <p:spPr>
          <a:xfrm>
            <a:off x="949173" y="1328480"/>
            <a:ext cx="7245653" cy="5176867"/>
          </a:xfrm>
          <a:prstGeom prst="rect">
            <a:avLst/>
          </a:prstGeom>
          <a:blipFill>
            <a:blip r:embed="rId3"/>
            <a:stretch>
              <a:fillRect/>
            </a:stretch>
          </a:blipFill>
          <a:ln>
            <a:noFill/>
          </a:ln>
        </p:spPr>
      </p:sp>
      <p:sp>
        <p:nvSpPr>
          <p:cNvPr id="5" name="Rectangle 4"/>
          <p:cNvSpPr/>
          <p:nvPr/>
        </p:nvSpPr>
        <p:spPr>
          <a:xfrm>
            <a:off x="76200" y="0"/>
            <a:ext cx="3118234" cy="338554"/>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TRD2 (Faeder and </a:t>
            </a:r>
            <a:r>
              <a:rPr lang="en-US" sz="1600" b="1" i="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Sejnowksi</a:t>
            </a:r>
            <a:r>
              <a:rPr lang="en-US" sz="1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spTree>
    <p:extLst>
      <p:ext uri="{BB962C8B-B14F-4D97-AF65-F5344CB8AC3E}">
        <p14:creationId xmlns:p14="http://schemas.microsoft.com/office/powerpoint/2010/main" val="54486840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4" name="Shape 174"/>
          <p:cNvSpPr txBox="1">
            <a:spLocks noGrp="1"/>
          </p:cNvSpPr>
          <p:nvPr>
            <p:ph type="title"/>
          </p:nvPr>
        </p:nvSpPr>
        <p:spPr>
          <a:xfrm>
            <a:off x="457200" y="480567"/>
            <a:ext cx="8229600" cy="738633"/>
          </a:xfrm>
          <a:prstGeom prst="rect">
            <a:avLst/>
          </a:prstGeom>
        </p:spPr>
        <p:txBody>
          <a:bodyPr lIns="91425" tIns="91425" rIns="91425" bIns="91425" anchor="b" anchorCtr="0">
            <a:spAutoFit/>
          </a:bodyPr>
          <a:lstStyle/>
          <a:p>
            <a:pPr>
              <a:buNone/>
            </a:pPr>
            <a:r>
              <a:rPr lang="en" dirty="0"/>
              <a:t>Aim 3.2: Rule-based </a:t>
            </a:r>
            <a:r>
              <a:rPr lang="en" dirty="0" smtClean="0"/>
              <a:t>modeling</a:t>
            </a:r>
            <a:endParaRPr lang="en" dirty="0"/>
          </a:p>
        </p:txBody>
      </p:sp>
      <p:sp>
        <p:nvSpPr>
          <p:cNvPr id="178" name="Shape 178"/>
          <p:cNvSpPr/>
          <p:nvPr/>
        </p:nvSpPr>
        <p:spPr>
          <a:xfrm>
            <a:off x="5867400" y="2884436"/>
            <a:ext cx="2590800" cy="3440164"/>
          </a:xfrm>
          <a:prstGeom prst="rect">
            <a:avLst/>
          </a:prstGeom>
          <a:blipFill>
            <a:blip r:embed="rId3"/>
            <a:stretch>
              <a:fillRect/>
            </a:stretch>
          </a:blipFill>
          <a:ln>
            <a:noFill/>
          </a:ln>
        </p:spPr>
      </p:sp>
      <p:sp>
        <p:nvSpPr>
          <p:cNvPr id="179" name="Shape 179"/>
          <p:cNvSpPr txBox="1"/>
          <p:nvPr/>
        </p:nvSpPr>
        <p:spPr>
          <a:xfrm>
            <a:off x="5486400" y="1219200"/>
            <a:ext cx="3429000" cy="1569630"/>
          </a:xfrm>
          <a:prstGeom prst="rect">
            <a:avLst/>
          </a:prstGeom>
        </p:spPr>
        <p:style>
          <a:lnRef idx="1">
            <a:schemeClr val="accent4"/>
          </a:lnRef>
          <a:fillRef idx="2">
            <a:schemeClr val="accent4"/>
          </a:fillRef>
          <a:effectRef idx="1">
            <a:schemeClr val="accent4"/>
          </a:effectRef>
          <a:fontRef idx="minor">
            <a:schemeClr val="dk1"/>
          </a:fontRef>
        </p:style>
        <p:txBody>
          <a:bodyPr wrap="square" lIns="91425" tIns="91425" rIns="91425" bIns="91425" anchor="t" anchorCtr="0">
            <a:spAutoFit/>
          </a:bodyPr>
          <a:lstStyle/>
          <a:p>
            <a:pPr>
              <a:buNone/>
            </a:pPr>
            <a:r>
              <a:rPr lang="en" dirty="0"/>
              <a:t>Network-free </a:t>
            </a:r>
            <a:r>
              <a:rPr lang="en" dirty="0" smtClean="0"/>
              <a:t>simulations overcome</a:t>
            </a:r>
            <a:r>
              <a:rPr lang="en-US" dirty="0" smtClean="0"/>
              <a:t> </a:t>
            </a:r>
            <a:r>
              <a:rPr lang="en" dirty="0" smtClean="0"/>
              <a:t>combinatorial complexity</a:t>
            </a:r>
            <a:r>
              <a:rPr lang="en-US" dirty="0" smtClean="0"/>
              <a:t> by instantiating molecules and using rules to generate events</a:t>
            </a:r>
            <a:endParaRPr lang="en" dirty="0"/>
          </a:p>
        </p:txBody>
      </p:sp>
      <p:sp>
        <p:nvSpPr>
          <p:cNvPr id="2" name="TextBox 1"/>
          <p:cNvSpPr txBox="1"/>
          <p:nvPr/>
        </p:nvSpPr>
        <p:spPr>
          <a:xfrm>
            <a:off x="228600" y="1524000"/>
            <a:ext cx="3930107"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Rules provide a </a:t>
            </a:r>
            <a:r>
              <a:rPr lang="en-US" i="1" dirty="0" smtClean="0"/>
              <a:t>concise </a:t>
            </a:r>
            <a:r>
              <a:rPr lang="en-US" dirty="0" smtClean="0"/>
              <a:t>and</a:t>
            </a:r>
            <a:r>
              <a:rPr lang="en-US" i="1" dirty="0" smtClean="0"/>
              <a:t> scalable</a:t>
            </a:r>
            <a:r>
              <a:rPr lang="en-US" dirty="0" smtClean="0"/>
              <a:t> way to specify the biomolecules and biochemical interactions that give rise to large networks of species and reactions.</a:t>
            </a:r>
            <a:endParaRPr lang="en-US" dirty="0"/>
          </a:p>
        </p:txBody>
      </p:sp>
      <p:pic>
        <p:nvPicPr>
          <p:cNvPr id="3" name="Picture 2"/>
          <p:cNvPicPr>
            <a:picLocks noChangeAspect="1"/>
          </p:cNvPicPr>
          <p:nvPr/>
        </p:nvPicPr>
        <p:blipFill>
          <a:blip r:embed="rId4"/>
          <a:stretch>
            <a:fillRect/>
          </a:stretch>
        </p:blipFill>
        <p:spPr>
          <a:xfrm>
            <a:off x="228600" y="3200400"/>
            <a:ext cx="4251521" cy="1495670"/>
          </a:xfrm>
          <a:prstGeom prst="rect">
            <a:avLst/>
          </a:prstGeom>
        </p:spPr>
      </p:pic>
      <p:sp>
        <p:nvSpPr>
          <p:cNvPr id="4" name="TextBox 3"/>
          <p:cNvSpPr txBox="1"/>
          <p:nvPr/>
        </p:nvSpPr>
        <p:spPr>
          <a:xfrm>
            <a:off x="514453" y="4721423"/>
            <a:ext cx="3524147" cy="307777"/>
          </a:xfrm>
          <a:prstGeom prst="rect">
            <a:avLst/>
          </a:prstGeom>
          <a:noFill/>
        </p:spPr>
        <p:txBody>
          <a:bodyPr wrap="none" rtlCol="0">
            <a:spAutoFit/>
          </a:bodyPr>
          <a:lstStyle/>
          <a:p>
            <a:r>
              <a:rPr lang="en-US" sz="1400" dirty="0" smtClean="0"/>
              <a:t>Goldstein et al. (2004) </a:t>
            </a:r>
            <a:r>
              <a:rPr lang="en-US" sz="1400" i="1" dirty="0" smtClean="0"/>
              <a:t>Nat. Rev. </a:t>
            </a:r>
            <a:r>
              <a:rPr lang="en-US" sz="1400" i="1" dirty="0" err="1" smtClean="0"/>
              <a:t>Immunol</a:t>
            </a:r>
            <a:r>
              <a:rPr lang="en-US" sz="1400" i="1" dirty="0" smtClean="0"/>
              <a:t>.</a:t>
            </a:r>
            <a:endParaRPr lang="en-US" sz="1400" dirty="0"/>
          </a:p>
        </p:txBody>
      </p:sp>
      <p:sp>
        <p:nvSpPr>
          <p:cNvPr id="13" name="TextBox 12"/>
          <p:cNvSpPr txBox="1"/>
          <p:nvPr/>
        </p:nvSpPr>
        <p:spPr>
          <a:xfrm>
            <a:off x="685800" y="6474023"/>
            <a:ext cx="3048000" cy="307777"/>
          </a:xfrm>
          <a:prstGeom prst="rect">
            <a:avLst/>
          </a:prstGeom>
          <a:noFill/>
        </p:spPr>
        <p:txBody>
          <a:bodyPr wrap="square" rtlCol="0">
            <a:spAutoFit/>
          </a:bodyPr>
          <a:lstStyle/>
          <a:p>
            <a:r>
              <a:rPr lang="en-US" sz="1400" dirty="0" err="1" smtClean="0"/>
              <a:t>Sneddon</a:t>
            </a:r>
            <a:r>
              <a:rPr lang="en-US" sz="1400" dirty="0" smtClean="0"/>
              <a:t> et al. (2011) </a:t>
            </a:r>
            <a:r>
              <a:rPr lang="en-US" sz="1400" i="1" dirty="0" smtClean="0"/>
              <a:t>Nat. Methods</a:t>
            </a:r>
            <a:endParaRPr lang="en-US" sz="1400" dirty="0"/>
          </a:p>
        </p:txBody>
      </p:sp>
      <p:sp>
        <p:nvSpPr>
          <p:cNvPr id="17" name="TextBox 16"/>
          <p:cNvSpPr txBox="1"/>
          <p:nvPr/>
        </p:nvSpPr>
        <p:spPr>
          <a:xfrm>
            <a:off x="304800" y="5181600"/>
            <a:ext cx="3930107"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BioNetGen is a language and simulation engine for rule-based modeling</a:t>
            </a:r>
            <a:endParaRPr lang="en-US" dirty="0"/>
          </a:p>
        </p:txBody>
      </p:sp>
      <p:sp>
        <p:nvSpPr>
          <p:cNvPr id="18" name="TextBox 17"/>
          <p:cNvSpPr txBox="1"/>
          <p:nvPr/>
        </p:nvSpPr>
        <p:spPr>
          <a:xfrm>
            <a:off x="685231" y="6248400"/>
            <a:ext cx="3048569" cy="307777"/>
          </a:xfrm>
          <a:prstGeom prst="rect">
            <a:avLst/>
          </a:prstGeom>
          <a:noFill/>
        </p:spPr>
        <p:txBody>
          <a:bodyPr wrap="none" rtlCol="0">
            <a:spAutoFit/>
          </a:bodyPr>
          <a:lstStyle/>
          <a:p>
            <a:r>
              <a:rPr lang="en-US" sz="1400" dirty="0" smtClean="0"/>
              <a:t>Faeder et al. (2009) </a:t>
            </a:r>
            <a:r>
              <a:rPr lang="en-US" sz="1400" i="1" dirty="0" smtClean="0"/>
              <a:t>Meth. Mol. Biol.</a:t>
            </a:r>
            <a:endParaRPr lang="en-US" sz="1400" dirty="0"/>
          </a:p>
        </p:txBody>
      </p:sp>
      <p:sp>
        <p:nvSpPr>
          <p:cNvPr id="12" name="Rectangle 11"/>
          <p:cNvSpPr/>
          <p:nvPr/>
        </p:nvSpPr>
        <p:spPr>
          <a:xfrm>
            <a:off x="76200" y="0"/>
            <a:ext cx="3118234" cy="338554"/>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TRD2 (Faeder and </a:t>
            </a:r>
            <a:r>
              <a:rPr lang="en-US" sz="1600" b="1" i="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Sejnowksi</a:t>
            </a:r>
            <a:r>
              <a:rPr lang="en-US" sz="1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spTree>
    <p:extLst>
      <p:ext uri="{BB962C8B-B14F-4D97-AF65-F5344CB8AC3E}">
        <p14:creationId xmlns:p14="http://schemas.microsoft.com/office/powerpoint/2010/main" val="236152642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p:nvPr/>
        </p:nvSpPr>
        <p:spPr>
          <a:xfrm>
            <a:off x="5380500" y="1828800"/>
            <a:ext cx="2870153" cy="1758390"/>
          </a:xfrm>
          <a:prstGeom prst="rect">
            <a:avLst/>
          </a:prstGeom>
          <a:blipFill>
            <a:blip r:embed="rId3" cstate="print">
              <a:extLst>
                <a:ext uri="{28A0092B-C50C-407E-A947-70E740481C1C}">
                  <a14:useLocalDpi xmlns:a14="http://schemas.microsoft.com/office/drawing/2010/main"/>
                </a:ext>
              </a:extLst>
            </a:blip>
            <a:stretch>
              <a:fillRect/>
            </a:stretch>
          </a:blipFill>
          <a:ln>
            <a:noFill/>
          </a:ln>
        </p:spPr>
      </p:sp>
      <p:sp>
        <p:nvSpPr>
          <p:cNvPr id="174" name="Shape 174"/>
          <p:cNvSpPr txBox="1">
            <a:spLocks noGrp="1"/>
          </p:cNvSpPr>
          <p:nvPr>
            <p:ph type="title"/>
          </p:nvPr>
        </p:nvSpPr>
        <p:spPr>
          <a:xfrm>
            <a:off x="457200" y="457200"/>
            <a:ext cx="8229600" cy="738633"/>
          </a:xfrm>
          <a:prstGeom prst="rect">
            <a:avLst/>
          </a:prstGeom>
        </p:spPr>
        <p:txBody>
          <a:bodyPr lIns="91425" tIns="91425" rIns="91425" bIns="91425" anchor="b" anchorCtr="0">
            <a:spAutoFit/>
          </a:bodyPr>
          <a:lstStyle/>
          <a:p>
            <a:pPr>
              <a:buNone/>
            </a:pPr>
            <a:r>
              <a:rPr lang="en" dirty="0"/>
              <a:t>Aim 3.2: Rule-based </a:t>
            </a:r>
            <a:r>
              <a:rPr lang="en" dirty="0" smtClean="0"/>
              <a:t>modeling</a:t>
            </a:r>
            <a:endParaRPr lang="en" dirty="0"/>
          </a:p>
        </p:txBody>
      </p:sp>
      <p:sp>
        <p:nvSpPr>
          <p:cNvPr id="175" name="Shape 175"/>
          <p:cNvSpPr txBox="1">
            <a:spLocks noGrp="1"/>
          </p:cNvSpPr>
          <p:nvPr>
            <p:ph type="body" idx="1"/>
          </p:nvPr>
        </p:nvSpPr>
        <p:spPr>
          <a:xfrm>
            <a:off x="457200" y="1752600"/>
            <a:ext cx="4153800" cy="1292631"/>
          </a:xfrm>
          <a:prstGeom prst="rect">
            <a:avLst/>
          </a:prstGeom>
        </p:spPr>
        <p:style>
          <a:lnRef idx="1">
            <a:schemeClr val="accent4"/>
          </a:lnRef>
          <a:fillRef idx="2">
            <a:schemeClr val="accent4"/>
          </a:fillRef>
          <a:effectRef idx="1">
            <a:schemeClr val="accent4"/>
          </a:effectRef>
          <a:fontRef idx="minor">
            <a:schemeClr val="dk1"/>
          </a:fontRef>
        </p:style>
        <p:txBody>
          <a:bodyPr lIns="91425" tIns="91425" rIns="91425" bIns="91425" anchor="t" anchorCtr="0">
            <a:spAutoFit/>
          </a:bodyPr>
          <a:lstStyle/>
          <a:p>
            <a:pPr lvl="0" rtl="0">
              <a:buClr>
                <a:srgbClr val="000000"/>
              </a:buClr>
              <a:buSzPct val="61111"/>
              <a:buFont typeface="Arial"/>
              <a:buNone/>
            </a:pPr>
            <a:r>
              <a:rPr lang="en" sz="1800" b="1" dirty="0"/>
              <a:t>Goal</a:t>
            </a:r>
            <a:r>
              <a:rPr lang="en" sz="1800" dirty="0"/>
              <a:t>: Extend MCell to support rule-based description and network-free </a:t>
            </a:r>
            <a:r>
              <a:rPr lang="en-US" sz="1800" i="1" dirty="0" smtClean="0"/>
              <a:t>spatial </a:t>
            </a:r>
            <a:r>
              <a:rPr lang="en" sz="1800" dirty="0" smtClean="0"/>
              <a:t>simulation </a:t>
            </a:r>
            <a:r>
              <a:rPr lang="en" sz="1800" dirty="0"/>
              <a:t>of biochemical </a:t>
            </a:r>
            <a:r>
              <a:rPr lang="en" sz="1800" dirty="0" smtClean="0"/>
              <a:t>networks</a:t>
            </a:r>
            <a:r>
              <a:rPr lang="en-US" sz="1800" dirty="0"/>
              <a:t>.</a:t>
            </a:r>
            <a:endParaRPr lang="en" sz="1800" dirty="0"/>
          </a:p>
        </p:txBody>
      </p:sp>
      <p:sp>
        <p:nvSpPr>
          <p:cNvPr id="176" name="Shape 176"/>
          <p:cNvSpPr txBox="1"/>
          <p:nvPr/>
        </p:nvSpPr>
        <p:spPr>
          <a:xfrm>
            <a:off x="5257800" y="3552342"/>
            <a:ext cx="3657600" cy="1046410"/>
          </a:xfrm>
          <a:prstGeom prst="rect">
            <a:avLst/>
          </a:prstGeom>
          <a:noFill/>
        </p:spPr>
        <p:txBody>
          <a:bodyPr lIns="91425" tIns="91425" rIns="91425" bIns="91425" anchor="t" anchorCtr="0">
            <a:spAutoFit/>
          </a:bodyPr>
          <a:lstStyle/>
          <a:p>
            <a:pPr lvl="0" rtl="0">
              <a:buNone/>
            </a:pPr>
            <a:r>
              <a:rPr lang="en" dirty="0"/>
              <a:t>Molecular machines in the PSD</a:t>
            </a:r>
          </a:p>
          <a:p>
            <a:endParaRPr lang="en" dirty="0"/>
          </a:p>
          <a:p>
            <a:pPr>
              <a:buNone/>
            </a:pPr>
            <a:r>
              <a:rPr lang="en" dirty="0"/>
              <a:t>Estimated number of states of CAMKII-CaM </a:t>
            </a:r>
            <a:r>
              <a:rPr lang="en" dirty="0" smtClean="0"/>
              <a:t>complexes</a:t>
            </a:r>
            <a:r>
              <a:rPr lang="en-US" dirty="0" smtClean="0"/>
              <a:t>:</a:t>
            </a:r>
            <a:endParaRPr lang="en" dirty="0"/>
          </a:p>
        </p:txBody>
      </p:sp>
      <p:sp>
        <p:nvSpPr>
          <p:cNvPr id="177" name="Shape 177"/>
          <p:cNvSpPr txBox="1"/>
          <p:nvPr/>
        </p:nvSpPr>
        <p:spPr>
          <a:xfrm>
            <a:off x="6268800" y="4751152"/>
            <a:ext cx="894000" cy="457200"/>
          </a:xfrm>
          <a:prstGeom prst="rect">
            <a:avLst/>
          </a:prstGeom>
          <a:noFill/>
        </p:spPr>
        <p:txBody>
          <a:bodyPr lIns="91425" tIns="91425" rIns="91425" bIns="91425" anchor="t" anchorCtr="0">
            <a:spAutoFit/>
          </a:bodyPr>
          <a:lstStyle/>
          <a:p>
            <a:pPr>
              <a:buNone/>
            </a:pPr>
            <a:r>
              <a:rPr lang="en" sz="2400" b="1" dirty="0">
                <a:solidFill>
                  <a:srgbClr val="FF00FF"/>
                </a:solidFill>
              </a:rPr>
              <a:t>40</a:t>
            </a:r>
            <a:r>
              <a:rPr lang="en" sz="2400" b="1" baseline="30000" dirty="0">
                <a:solidFill>
                  <a:srgbClr val="FF00FF"/>
                </a:solidFill>
              </a:rPr>
              <a:t>12</a:t>
            </a:r>
          </a:p>
        </p:txBody>
      </p:sp>
      <p:sp>
        <p:nvSpPr>
          <p:cNvPr id="5" name="Rectangle 4"/>
          <p:cNvSpPr/>
          <p:nvPr/>
        </p:nvSpPr>
        <p:spPr>
          <a:xfrm>
            <a:off x="457200" y="3429000"/>
            <a:ext cx="4572000" cy="1754327"/>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r>
              <a:rPr lang="en-US" dirty="0" smtClean="0"/>
              <a:t>0. BioNetGen-to-</a:t>
            </a:r>
            <a:r>
              <a:rPr lang="en-US" dirty="0" err="1" smtClean="0"/>
              <a:t>MCell</a:t>
            </a:r>
            <a:r>
              <a:rPr lang="en-US" dirty="0" smtClean="0"/>
              <a:t> model translator</a:t>
            </a:r>
          </a:p>
          <a:p>
            <a:pPr marL="274320" indent="-274320"/>
            <a:r>
              <a:rPr lang="en-US" dirty="0" smtClean="0"/>
              <a:t>1. Extension of </a:t>
            </a:r>
            <a:r>
              <a:rPr lang="en-US" dirty="0" err="1" smtClean="0"/>
              <a:t>MCell</a:t>
            </a:r>
            <a:r>
              <a:rPr lang="en-US" dirty="0" smtClean="0"/>
              <a:t> MDL syntax and data structures for structured molecules and rules</a:t>
            </a:r>
          </a:p>
          <a:p>
            <a:r>
              <a:rPr lang="en-US" dirty="0" smtClean="0"/>
              <a:t>2. Network-free simulation within </a:t>
            </a:r>
            <a:r>
              <a:rPr lang="en-US" dirty="0" err="1" smtClean="0"/>
              <a:t>MCell</a:t>
            </a:r>
            <a:endParaRPr lang="en-US" dirty="0" smtClean="0"/>
          </a:p>
          <a:p>
            <a:r>
              <a:rPr lang="en-US" dirty="0" smtClean="0"/>
              <a:t>3. Optimization</a:t>
            </a:r>
            <a:endParaRPr lang="en-US" dirty="0"/>
          </a:p>
        </p:txBody>
      </p:sp>
      <p:sp>
        <p:nvSpPr>
          <p:cNvPr id="17" name="Rectangle 16"/>
          <p:cNvSpPr/>
          <p:nvPr/>
        </p:nvSpPr>
        <p:spPr>
          <a:xfrm>
            <a:off x="838200" y="5473005"/>
            <a:ext cx="8229600" cy="138499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dirty="0" smtClean="0"/>
              <a:t>The </a:t>
            </a:r>
            <a:r>
              <a:rPr lang="en-US" sz="1400" dirty="0"/>
              <a:t>development of rule-based languages and rapid advances in simulation technology </a:t>
            </a:r>
            <a:r>
              <a:rPr lang="en-US" sz="1400" i="1" dirty="0"/>
              <a:t>“are the harbingers of an entirely new way of representing and studying cellular networks. We predict that within a decade these methods will be mainstream components of quantitative biology. </a:t>
            </a:r>
            <a:r>
              <a:rPr lang="en-US" sz="1400" i="1" dirty="0" smtClean="0"/>
              <a:t>”</a:t>
            </a:r>
            <a:r>
              <a:rPr lang="en-US" sz="1400" dirty="0" smtClean="0"/>
              <a:t> </a:t>
            </a:r>
          </a:p>
          <a:p>
            <a:endParaRPr lang="en-US" sz="1400" dirty="0"/>
          </a:p>
          <a:p>
            <a:r>
              <a:rPr lang="en-US" sz="1400" dirty="0" err="1" smtClean="0"/>
              <a:t>Sorger</a:t>
            </a:r>
            <a:r>
              <a:rPr lang="en-US" sz="1400" dirty="0" smtClean="0"/>
              <a:t> and Bachman</a:t>
            </a:r>
          </a:p>
          <a:p>
            <a:r>
              <a:rPr lang="en-US" sz="1400" i="1" dirty="0" smtClean="0"/>
              <a:t>Nature Methods, </a:t>
            </a:r>
            <a:r>
              <a:rPr lang="en-US" sz="1400" dirty="0" smtClean="0"/>
              <a:t>February, 2011.</a:t>
            </a:r>
            <a:endParaRPr lang="en-US" sz="1400" i="1" dirty="0"/>
          </a:p>
        </p:txBody>
      </p:sp>
      <p:sp>
        <p:nvSpPr>
          <p:cNvPr id="10" name="Rectangle 9"/>
          <p:cNvSpPr/>
          <p:nvPr/>
        </p:nvSpPr>
        <p:spPr>
          <a:xfrm>
            <a:off x="76200" y="0"/>
            <a:ext cx="3118234" cy="338554"/>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TRD2 (Faeder and </a:t>
            </a:r>
            <a:r>
              <a:rPr lang="en-US" sz="1600" b="1" i="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Sejnowksi</a:t>
            </a:r>
            <a:r>
              <a:rPr lang="en-US" sz="1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sp>
        <p:nvSpPr>
          <p:cNvPr id="11" name="TextBox 10"/>
          <p:cNvSpPr txBox="1"/>
          <p:nvPr/>
        </p:nvSpPr>
        <p:spPr>
          <a:xfrm>
            <a:off x="7804460" y="4843046"/>
            <a:ext cx="806140" cy="338554"/>
          </a:xfrm>
          <a:prstGeom prst="rect">
            <a:avLst/>
          </a:prstGeom>
          <a:solidFill>
            <a:srgbClr val="FF6600"/>
          </a:solidFill>
          <a:ln w="19050">
            <a:solidFill>
              <a:schemeClr val="bg1"/>
            </a:solidFill>
          </a:ln>
        </p:spPr>
        <p:txBody>
          <a:bodyPr wrap="square" rtlCol="0">
            <a:spAutoFit/>
          </a:bodyPr>
          <a:lstStyle/>
          <a:p>
            <a:r>
              <a:rPr lang="en-US" sz="1600" b="1" dirty="0" smtClean="0">
                <a:solidFill>
                  <a:schemeClr val="bg1"/>
                </a:solidFill>
                <a:effectLst>
                  <a:outerShdw blurRad="38100" dist="38100" dir="2700000" algn="tl">
                    <a:srgbClr val="000000">
                      <a:alpha val="43137"/>
                    </a:srgbClr>
                  </a:outerShdw>
                </a:effectLst>
              </a:rPr>
              <a:t>DBP2</a:t>
            </a:r>
            <a:endParaRPr lang="en-US" sz="1600" b="1" dirty="0">
              <a:solidFill>
                <a:schemeClr val="bg1"/>
              </a:solidFill>
              <a:effectLst>
                <a:outerShdw blurRad="38100" dist="38100" dir="2700000" algn="tl">
                  <a:srgbClr val="000000">
                    <a:alpha val="43137"/>
                  </a:srgbClr>
                </a:outerShdw>
              </a:effectLst>
            </a:endParaRPr>
          </a:p>
        </p:txBody>
      </p:sp>
      <p:sp>
        <p:nvSpPr>
          <p:cNvPr id="2" name="Rectangle 1"/>
          <p:cNvSpPr/>
          <p:nvPr/>
        </p:nvSpPr>
        <p:spPr>
          <a:xfrm>
            <a:off x="304800" y="3352800"/>
            <a:ext cx="4876800" cy="1219200"/>
          </a:xfrm>
          <a:prstGeom prst="rect">
            <a:avLst/>
          </a:prstGeom>
          <a:noFill/>
          <a:ln w="28575"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9143554"/>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4" name="Shape 174"/>
          <p:cNvSpPr txBox="1">
            <a:spLocks noGrp="1"/>
          </p:cNvSpPr>
          <p:nvPr>
            <p:ph type="title"/>
          </p:nvPr>
        </p:nvSpPr>
        <p:spPr>
          <a:xfrm>
            <a:off x="457200" y="861567"/>
            <a:ext cx="8229600" cy="738633"/>
          </a:xfrm>
          <a:prstGeom prst="rect">
            <a:avLst/>
          </a:prstGeom>
        </p:spPr>
        <p:txBody>
          <a:bodyPr lIns="91425" tIns="91425" rIns="91425" bIns="91425" anchor="b" anchorCtr="0">
            <a:spAutoFit/>
          </a:bodyPr>
          <a:lstStyle/>
          <a:p>
            <a:pPr>
              <a:buNone/>
            </a:pPr>
            <a:r>
              <a:rPr lang="en" dirty="0"/>
              <a:t>Aim 3.2: Rule-based </a:t>
            </a:r>
            <a:r>
              <a:rPr lang="en" dirty="0" smtClean="0"/>
              <a:t>modeling</a:t>
            </a:r>
            <a:endParaRPr lang="en" dirty="0"/>
          </a:p>
        </p:txBody>
      </p:sp>
      <p:sp>
        <p:nvSpPr>
          <p:cNvPr id="10" name="Rectangle 9"/>
          <p:cNvSpPr/>
          <p:nvPr/>
        </p:nvSpPr>
        <p:spPr>
          <a:xfrm>
            <a:off x="76200" y="0"/>
            <a:ext cx="3118234" cy="338554"/>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TRD2 (Faeder and </a:t>
            </a:r>
            <a:r>
              <a:rPr lang="en-US" sz="1600" b="1" i="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Sejnowksi</a:t>
            </a:r>
            <a:r>
              <a:rPr lang="en-US" sz="1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sp>
        <p:nvSpPr>
          <p:cNvPr id="3" name="Text Placeholder 2"/>
          <p:cNvSpPr>
            <a:spLocks noGrp="1"/>
          </p:cNvSpPr>
          <p:nvPr>
            <p:ph type="body" idx="1"/>
          </p:nvPr>
        </p:nvSpPr>
        <p:spPr>
          <a:xfrm>
            <a:off x="457200" y="1600200"/>
            <a:ext cx="6781800" cy="4967574"/>
          </a:xfrm>
        </p:spPr>
        <p:txBody>
          <a:bodyPr>
            <a:normAutofit/>
          </a:bodyPr>
          <a:lstStyle/>
          <a:p>
            <a:r>
              <a:rPr lang="en-US" dirty="0" smtClean="0"/>
              <a:t>Progress</a:t>
            </a:r>
          </a:p>
          <a:p>
            <a:pPr lvl="1"/>
            <a:r>
              <a:rPr lang="en-US" dirty="0" smtClean="0"/>
              <a:t>BioNetGen-to-MDL translator</a:t>
            </a:r>
          </a:p>
          <a:p>
            <a:pPr lvl="1"/>
            <a:r>
              <a:rPr lang="en-US" dirty="0" smtClean="0"/>
              <a:t>Modeling pipeline</a:t>
            </a:r>
          </a:p>
          <a:p>
            <a:pPr lvl="2"/>
            <a:r>
              <a:rPr lang="en-US" dirty="0" smtClean="0"/>
              <a:t>Geometry-&gt;Spatial SBML</a:t>
            </a:r>
          </a:p>
          <a:p>
            <a:pPr lvl="2"/>
            <a:r>
              <a:rPr lang="en-US" dirty="0" err="1" smtClean="0"/>
              <a:t>cBNGL</a:t>
            </a:r>
            <a:r>
              <a:rPr lang="en-US" dirty="0" smtClean="0"/>
              <a:t> -&gt;Core SBML</a:t>
            </a:r>
          </a:p>
          <a:p>
            <a:pPr lvl="1"/>
            <a:r>
              <a:rPr lang="en-US" dirty="0" smtClean="0"/>
              <a:t>Atomizer</a:t>
            </a:r>
            <a:endParaRPr lang="en-US" dirty="0" smtClean="0"/>
          </a:p>
          <a:p>
            <a:pPr lvl="2"/>
            <a:r>
              <a:rPr lang="en-US" dirty="0" smtClean="0"/>
              <a:t>Infers molecular structure from “flat” reaction network model description</a:t>
            </a:r>
          </a:p>
          <a:p>
            <a:pPr lvl="1"/>
            <a:r>
              <a:rPr lang="en-US" dirty="0" smtClean="0"/>
              <a:t>Network visualization</a:t>
            </a:r>
            <a:endParaRPr lang="en-US" dirty="0"/>
          </a:p>
          <a:p>
            <a:pPr lvl="2"/>
            <a:r>
              <a:rPr lang="en-US" dirty="0" smtClean="0"/>
              <a:t>Visualizing the regulatory structure of rule-based models</a:t>
            </a:r>
          </a:p>
        </p:txBody>
      </p:sp>
      <p:pic>
        <p:nvPicPr>
          <p:cNvPr id="14" name="Picture 13"/>
          <p:cNvPicPr>
            <a:picLocks noChangeAspect="1"/>
          </p:cNvPicPr>
          <p:nvPr/>
        </p:nvPicPr>
        <p:blipFill>
          <a:blip r:embed="rId3"/>
          <a:stretch>
            <a:fillRect/>
          </a:stretch>
        </p:blipFill>
        <p:spPr>
          <a:xfrm>
            <a:off x="6779189" y="2438400"/>
            <a:ext cx="2070273" cy="1545452"/>
          </a:xfrm>
          <a:prstGeom prst="rect">
            <a:avLst/>
          </a:prstGeom>
        </p:spPr>
      </p:pic>
      <p:pic>
        <p:nvPicPr>
          <p:cNvPr id="15" name="Picture 14" descr="NiceCellNucLyso.png"/>
          <p:cNvPicPr>
            <a:picLocks noChangeAspect="1"/>
          </p:cNvPicPr>
          <p:nvPr/>
        </p:nvPicPr>
        <p:blipFill>
          <a:blip r:embed="rId4"/>
          <a:stretch>
            <a:fillRect/>
          </a:stretch>
        </p:blipFill>
        <p:spPr>
          <a:xfrm>
            <a:off x="6626789" y="1426348"/>
            <a:ext cx="2288611" cy="1287343"/>
          </a:xfrm>
          <a:prstGeom prst="rect">
            <a:avLst/>
          </a:prstGeom>
        </p:spPr>
      </p:pic>
      <p:pic>
        <p:nvPicPr>
          <p:cNvPr id="11" name="Picture 10"/>
          <p:cNvPicPr>
            <a:picLocks noChangeAspect="1"/>
          </p:cNvPicPr>
          <p:nvPr/>
        </p:nvPicPr>
        <p:blipFill>
          <a:blip r:embed="rId5"/>
          <a:stretch>
            <a:fillRect/>
          </a:stretch>
        </p:blipFill>
        <p:spPr>
          <a:xfrm>
            <a:off x="7010400" y="4191000"/>
            <a:ext cx="1912171" cy="2057400"/>
          </a:xfrm>
          <a:prstGeom prst="rect">
            <a:avLst/>
          </a:prstGeom>
        </p:spPr>
      </p:pic>
    </p:spTree>
    <p:extLst>
      <p:ext uri="{BB962C8B-B14F-4D97-AF65-F5344CB8AC3E}">
        <p14:creationId xmlns:p14="http://schemas.microsoft.com/office/powerpoint/2010/main" val="254349181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7952"/>
            <a:ext cx="8229600" cy="1069848"/>
          </a:xfrm>
        </p:spPr>
        <p:txBody>
          <a:bodyPr/>
          <a:lstStyle/>
          <a:p>
            <a:r>
              <a:rPr lang="en-US" dirty="0" smtClean="0"/>
              <a:t>Spatial modeling pipeline</a:t>
            </a:r>
            <a:endParaRPr lang="en-US" dirty="0"/>
          </a:p>
        </p:txBody>
      </p:sp>
      <p:pic>
        <p:nvPicPr>
          <p:cNvPr id="4" name="Picture 3"/>
          <p:cNvPicPr>
            <a:picLocks noChangeAspect="1"/>
          </p:cNvPicPr>
          <p:nvPr/>
        </p:nvPicPr>
        <p:blipFill>
          <a:blip r:embed="rId2"/>
          <a:stretch>
            <a:fillRect/>
          </a:stretch>
        </p:blipFill>
        <p:spPr>
          <a:xfrm>
            <a:off x="1809873" y="1269161"/>
            <a:ext cx="5786759" cy="5096159"/>
          </a:xfrm>
          <a:prstGeom prst="rect">
            <a:avLst/>
          </a:prstGeom>
        </p:spPr>
      </p:pic>
      <p:sp>
        <p:nvSpPr>
          <p:cNvPr id="5" name="Rectangle 4"/>
          <p:cNvSpPr/>
          <p:nvPr/>
        </p:nvSpPr>
        <p:spPr>
          <a:xfrm>
            <a:off x="1447800" y="6412468"/>
            <a:ext cx="5791200" cy="369332"/>
          </a:xfrm>
          <a:prstGeom prst="rect">
            <a:avLst/>
          </a:prstGeom>
        </p:spPr>
        <p:txBody>
          <a:bodyPr wrap="square">
            <a:spAutoFit/>
          </a:bodyPr>
          <a:lstStyle/>
          <a:p>
            <a:r>
              <a:rPr lang="en-US" dirty="0" smtClean="0"/>
              <a:t>D</a:t>
            </a:r>
            <a:r>
              <a:rPr lang="en-US" dirty="0"/>
              <a:t>. P. Sullivan, J. J. Tapia, </a:t>
            </a:r>
            <a:r>
              <a:rPr lang="en-US" i="1" dirty="0" smtClean="0"/>
              <a:t>et al.</a:t>
            </a:r>
            <a:r>
              <a:rPr lang="en-US" dirty="0" smtClean="0"/>
              <a:t> GLSVLSI</a:t>
            </a:r>
            <a:r>
              <a:rPr lang="en-US" dirty="0"/>
              <a:t>’15, </a:t>
            </a:r>
            <a:r>
              <a:rPr lang="en-US" dirty="0" smtClean="0"/>
              <a:t>2015.</a:t>
            </a:r>
            <a:endParaRPr lang="en-US" dirty="0"/>
          </a:p>
        </p:txBody>
      </p:sp>
    </p:spTree>
    <p:extLst>
      <p:ext uri="{BB962C8B-B14F-4D97-AF65-F5344CB8AC3E}">
        <p14:creationId xmlns:p14="http://schemas.microsoft.com/office/powerpoint/2010/main" val="229143288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0352"/>
            <a:ext cx="8229600" cy="1069848"/>
          </a:xfrm>
        </p:spPr>
        <p:txBody>
          <a:bodyPr>
            <a:normAutofit fontScale="90000"/>
          </a:bodyPr>
          <a:lstStyle/>
          <a:p>
            <a:r>
              <a:rPr lang="en-US" dirty="0" smtClean="0"/>
              <a:t>Systematic investigation of spatial effects in realistic geometries</a:t>
            </a:r>
            <a:endParaRPr lang="en-US" dirty="0"/>
          </a:p>
        </p:txBody>
      </p:sp>
      <p:pic>
        <p:nvPicPr>
          <p:cNvPr id="5" name="Picture 4"/>
          <p:cNvPicPr>
            <a:picLocks noChangeAspect="1"/>
          </p:cNvPicPr>
          <p:nvPr/>
        </p:nvPicPr>
        <p:blipFill>
          <a:blip r:embed="rId2"/>
          <a:stretch>
            <a:fillRect/>
          </a:stretch>
        </p:blipFill>
        <p:spPr>
          <a:xfrm>
            <a:off x="329828" y="2084418"/>
            <a:ext cx="3720194" cy="2269949"/>
          </a:xfrm>
          <a:prstGeom prst="rect">
            <a:avLst/>
          </a:prstGeom>
        </p:spPr>
      </p:pic>
      <p:sp>
        <p:nvSpPr>
          <p:cNvPr id="6" name="TextBox 5"/>
          <p:cNvSpPr txBox="1"/>
          <p:nvPr/>
        </p:nvSpPr>
        <p:spPr>
          <a:xfrm>
            <a:off x="869495" y="1752600"/>
            <a:ext cx="2799339" cy="369332"/>
          </a:xfrm>
          <a:prstGeom prst="rect">
            <a:avLst/>
          </a:prstGeom>
          <a:noFill/>
        </p:spPr>
        <p:txBody>
          <a:bodyPr wrap="none" rtlCol="0">
            <a:spAutoFit/>
          </a:bodyPr>
          <a:lstStyle/>
          <a:p>
            <a:r>
              <a:rPr lang="en-US" dirty="0" smtClean="0"/>
              <a:t>Detailed biochemical model</a:t>
            </a:r>
            <a:endParaRPr lang="en-US" dirty="0"/>
          </a:p>
        </p:txBody>
      </p:sp>
      <p:pic>
        <p:nvPicPr>
          <p:cNvPr id="7" name="Picture 6"/>
          <p:cNvPicPr>
            <a:picLocks noChangeAspect="1"/>
          </p:cNvPicPr>
          <p:nvPr/>
        </p:nvPicPr>
        <p:blipFill>
          <a:blip r:embed="rId3"/>
          <a:stretch>
            <a:fillRect/>
          </a:stretch>
        </p:blipFill>
        <p:spPr>
          <a:xfrm>
            <a:off x="5009378" y="2501358"/>
            <a:ext cx="2703336" cy="1668726"/>
          </a:xfrm>
          <a:prstGeom prst="rect">
            <a:avLst/>
          </a:prstGeom>
        </p:spPr>
      </p:pic>
      <p:sp>
        <p:nvSpPr>
          <p:cNvPr id="8" name="TextBox 7"/>
          <p:cNvSpPr txBox="1"/>
          <p:nvPr/>
        </p:nvSpPr>
        <p:spPr>
          <a:xfrm>
            <a:off x="4930951" y="1764042"/>
            <a:ext cx="3146200" cy="646331"/>
          </a:xfrm>
          <a:prstGeom prst="rect">
            <a:avLst/>
          </a:prstGeom>
          <a:noFill/>
        </p:spPr>
        <p:txBody>
          <a:bodyPr wrap="square" rtlCol="0">
            <a:spAutoFit/>
          </a:bodyPr>
          <a:lstStyle/>
          <a:p>
            <a:r>
              <a:rPr lang="en-US" dirty="0" smtClean="0"/>
              <a:t>Realistic spatial geometries derived from images</a:t>
            </a:r>
            <a:endParaRPr lang="en-US" dirty="0"/>
          </a:p>
        </p:txBody>
      </p:sp>
      <p:pic>
        <p:nvPicPr>
          <p:cNvPr id="9" name="Picture 8"/>
          <p:cNvPicPr>
            <a:picLocks noChangeAspect="1"/>
          </p:cNvPicPr>
          <p:nvPr/>
        </p:nvPicPr>
        <p:blipFill>
          <a:blip r:embed="rId4"/>
          <a:stretch>
            <a:fillRect/>
          </a:stretch>
        </p:blipFill>
        <p:spPr>
          <a:xfrm>
            <a:off x="3022035" y="4327941"/>
            <a:ext cx="2943077" cy="2406019"/>
          </a:xfrm>
          <a:prstGeom prst="rect">
            <a:avLst/>
          </a:prstGeom>
        </p:spPr>
      </p:pic>
      <p:sp>
        <p:nvSpPr>
          <p:cNvPr id="10" name="TextBox 9"/>
          <p:cNvSpPr txBox="1"/>
          <p:nvPr/>
        </p:nvSpPr>
        <p:spPr>
          <a:xfrm>
            <a:off x="5883703" y="4833022"/>
            <a:ext cx="2335756" cy="1200329"/>
          </a:xfrm>
          <a:prstGeom prst="rect">
            <a:avLst/>
          </a:prstGeom>
          <a:noFill/>
        </p:spPr>
        <p:txBody>
          <a:bodyPr wrap="square" rtlCol="0">
            <a:spAutoFit/>
          </a:bodyPr>
          <a:lstStyle/>
          <a:p>
            <a:r>
              <a:rPr lang="en-US" dirty="0" smtClean="0"/>
              <a:t>Colors correspond to geometries drawn from different regions of cellular shape space</a:t>
            </a:r>
            <a:endParaRPr lang="en-US" dirty="0"/>
          </a:p>
        </p:txBody>
      </p:sp>
    </p:spTree>
    <p:extLst>
      <p:ext uri="{BB962C8B-B14F-4D97-AF65-F5344CB8AC3E}">
        <p14:creationId xmlns:p14="http://schemas.microsoft.com/office/powerpoint/2010/main" val="31829303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4152"/>
            <a:ext cx="8229600" cy="1069848"/>
          </a:xfrm>
        </p:spPr>
        <p:txBody>
          <a:bodyPr/>
          <a:lstStyle/>
          <a:p>
            <a:r>
              <a:rPr lang="en-US" dirty="0" smtClean="0"/>
              <a:t>Automating structure extraction </a:t>
            </a:r>
            <a:endParaRPr lang="en-US" dirty="0"/>
          </a:p>
        </p:txBody>
      </p:sp>
      <p:pic>
        <p:nvPicPr>
          <p:cNvPr id="4" name="Picture 3"/>
          <p:cNvPicPr>
            <a:picLocks noChangeAspect="1"/>
          </p:cNvPicPr>
          <p:nvPr/>
        </p:nvPicPr>
        <p:blipFill>
          <a:blip r:embed="rId2"/>
          <a:stretch>
            <a:fillRect/>
          </a:stretch>
        </p:blipFill>
        <p:spPr>
          <a:xfrm>
            <a:off x="457200" y="1828800"/>
            <a:ext cx="3108919" cy="3601964"/>
          </a:xfrm>
          <a:prstGeom prst="rect">
            <a:avLst/>
          </a:prstGeom>
        </p:spPr>
      </p:pic>
      <p:pic>
        <p:nvPicPr>
          <p:cNvPr id="5" name="Picture 4"/>
          <p:cNvPicPr>
            <a:picLocks noChangeAspect="1"/>
          </p:cNvPicPr>
          <p:nvPr/>
        </p:nvPicPr>
        <p:blipFill>
          <a:blip r:embed="rId3"/>
          <a:stretch>
            <a:fillRect/>
          </a:stretch>
        </p:blipFill>
        <p:spPr>
          <a:xfrm>
            <a:off x="5388583" y="1905000"/>
            <a:ext cx="2883063" cy="2601514"/>
          </a:xfrm>
          <a:prstGeom prst="rect">
            <a:avLst/>
          </a:prstGeom>
        </p:spPr>
      </p:pic>
      <p:sp>
        <p:nvSpPr>
          <p:cNvPr id="6" name="Right Arrow 5"/>
          <p:cNvSpPr/>
          <p:nvPr/>
        </p:nvSpPr>
        <p:spPr>
          <a:xfrm>
            <a:off x="4004253" y="2895600"/>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280101" y="1371600"/>
            <a:ext cx="2022158" cy="461665"/>
          </a:xfrm>
          <a:prstGeom prst="rect">
            <a:avLst/>
          </a:prstGeom>
          <a:noFill/>
        </p:spPr>
        <p:txBody>
          <a:bodyPr wrap="none" rtlCol="0">
            <a:spAutoFit/>
          </a:bodyPr>
          <a:lstStyle/>
          <a:p>
            <a:r>
              <a:rPr lang="en-US" sz="2400" b="1" dirty="0" smtClean="0"/>
              <a:t>“Atomization”</a:t>
            </a:r>
            <a:endParaRPr lang="en-US" sz="2400" b="1" dirty="0"/>
          </a:p>
        </p:txBody>
      </p:sp>
      <p:sp>
        <p:nvSpPr>
          <p:cNvPr id="8" name="TextBox 7"/>
          <p:cNvSpPr txBox="1"/>
          <p:nvPr/>
        </p:nvSpPr>
        <p:spPr>
          <a:xfrm>
            <a:off x="3657600" y="4694872"/>
            <a:ext cx="5257800"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b="1" dirty="0" smtClean="0"/>
              <a:t>Motivation</a:t>
            </a:r>
            <a:endParaRPr lang="en-US" dirty="0" smtClean="0"/>
          </a:p>
          <a:p>
            <a:pPr marL="285750" indent="-285750">
              <a:buFont typeface="Arial"/>
              <a:buChar char="•"/>
            </a:pPr>
            <a:r>
              <a:rPr lang="en-US" b="1" dirty="0" smtClean="0"/>
              <a:t>Find molecules and interactions </a:t>
            </a:r>
            <a:endParaRPr lang="en-US" b="1" dirty="0" smtClean="0"/>
          </a:p>
          <a:p>
            <a:pPr marL="285750" indent="-285750">
              <a:buFont typeface="Arial"/>
              <a:buChar char="•"/>
            </a:pPr>
            <a:r>
              <a:rPr lang="en-US" b="1" dirty="0" smtClean="0"/>
              <a:t>Reveal the </a:t>
            </a:r>
            <a:r>
              <a:rPr lang="en-US" b="1" dirty="0" smtClean="0"/>
              <a:t>implicit assumptions</a:t>
            </a:r>
          </a:p>
          <a:p>
            <a:pPr marL="285750" indent="-285750">
              <a:buFont typeface="Arial"/>
              <a:buChar char="•"/>
            </a:pPr>
            <a:r>
              <a:rPr lang="en-US" b="1" dirty="0" smtClean="0"/>
              <a:t>Find </a:t>
            </a:r>
            <a:r>
              <a:rPr lang="en-US" b="1" dirty="0" smtClean="0"/>
              <a:t>out what has been modeled</a:t>
            </a:r>
            <a:r>
              <a:rPr lang="en-US" b="1" dirty="0" smtClean="0"/>
              <a:t>?</a:t>
            </a:r>
          </a:p>
          <a:p>
            <a:pPr marL="285750" indent="-285750">
              <a:buFont typeface="Arial"/>
              <a:buChar char="•"/>
            </a:pPr>
            <a:r>
              <a:rPr lang="en-US" b="1" dirty="0" smtClean="0"/>
              <a:t>Study relaxation of model assumptions</a:t>
            </a:r>
            <a:endParaRPr lang="en-US" b="1" dirty="0"/>
          </a:p>
        </p:txBody>
      </p:sp>
    </p:spTree>
    <p:extLst>
      <p:ext uri="{BB962C8B-B14F-4D97-AF65-F5344CB8AC3E}">
        <p14:creationId xmlns:p14="http://schemas.microsoft.com/office/powerpoint/2010/main" val="38932178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4152"/>
            <a:ext cx="8229600" cy="1069848"/>
          </a:xfrm>
        </p:spPr>
        <p:txBody>
          <a:bodyPr>
            <a:normAutofit/>
          </a:bodyPr>
          <a:lstStyle/>
          <a:p>
            <a:r>
              <a:rPr lang="en-US" dirty="0" smtClean="0"/>
              <a:t>How </a:t>
            </a:r>
            <a:r>
              <a:rPr lang="en-US" i="1" dirty="0" smtClean="0"/>
              <a:t>Atomizer </a:t>
            </a:r>
            <a:r>
              <a:rPr lang="en-US" dirty="0" smtClean="0"/>
              <a:t>works</a:t>
            </a:r>
            <a:endParaRPr lang="en-US" dirty="0"/>
          </a:p>
        </p:txBody>
      </p:sp>
      <p:sp>
        <p:nvSpPr>
          <p:cNvPr id="8" name="TextBox 7"/>
          <p:cNvSpPr txBox="1"/>
          <p:nvPr/>
        </p:nvSpPr>
        <p:spPr>
          <a:xfrm>
            <a:off x="298763" y="6029980"/>
            <a:ext cx="2423786" cy="523220"/>
          </a:xfrm>
          <a:prstGeom prst="rect">
            <a:avLst/>
          </a:prstGeom>
          <a:noFill/>
        </p:spPr>
        <p:txBody>
          <a:bodyPr wrap="none" rtlCol="0">
            <a:spAutoFit/>
          </a:bodyPr>
          <a:lstStyle/>
          <a:p>
            <a:r>
              <a:rPr lang="en-US" sz="2800" dirty="0" smtClean="0"/>
              <a:t>José Juan Tapia</a:t>
            </a:r>
            <a:endParaRPr lang="en-US" sz="2800" dirty="0"/>
          </a:p>
        </p:txBody>
      </p:sp>
      <p:pic>
        <p:nvPicPr>
          <p:cNvPr id="9" name="Picture 8"/>
          <p:cNvPicPr>
            <a:picLocks noChangeAspect="1"/>
          </p:cNvPicPr>
          <p:nvPr/>
        </p:nvPicPr>
        <p:blipFill>
          <a:blip r:embed="rId2"/>
          <a:stretch>
            <a:fillRect/>
          </a:stretch>
        </p:blipFill>
        <p:spPr>
          <a:xfrm>
            <a:off x="707604" y="4401056"/>
            <a:ext cx="1524000" cy="1524000"/>
          </a:xfrm>
          <a:prstGeom prst="rect">
            <a:avLst/>
          </a:prstGeom>
        </p:spPr>
      </p:pic>
      <p:sp>
        <p:nvSpPr>
          <p:cNvPr id="10" name="TextBox 9"/>
          <p:cNvSpPr txBox="1"/>
          <p:nvPr/>
        </p:nvSpPr>
        <p:spPr>
          <a:xfrm>
            <a:off x="3581400" y="6096000"/>
            <a:ext cx="5257800" cy="584776"/>
          </a:xfrm>
          <a:prstGeom prst="rect">
            <a:avLst/>
          </a:prstGeom>
          <a:noFill/>
        </p:spPr>
        <p:txBody>
          <a:bodyPr wrap="square" rtlCol="0">
            <a:spAutoFit/>
          </a:bodyPr>
          <a:lstStyle/>
          <a:p>
            <a:r>
              <a:rPr lang="en-US" sz="1600" dirty="0" smtClean="0"/>
              <a:t>Tapia and Faeder (2013) </a:t>
            </a:r>
            <a:r>
              <a:rPr lang="en-US" sz="1600" i="1" dirty="0" smtClean="0"/>
              <a:t>Proc.</a:t>
            </a:r>
            <a:r>
              <a:rPr lang="en-US" sz="1600" dirty="0" smtClean="0"/>
              <a:t> </a:t>
            </a:r>
            <a:r>
              <a:rPr lang="en-US" sz="1600" i="1" dirty="0" smtClean="0"/>
              <a:t>ACM-</a:t>
            </a:r>
            <a:r>
              <a:rPr lang="en-US" sz="1600" i="1" dirty="0" smtClean="0"/>
              <a:t>BCB. </a:t>
            </a:r>
            <a:r>
              <a:rPr lang="en-US" sz="1600" dirty="0" smtClean="0"/>
              <a:t>Extende</a:t>
            </a:r>
            <a:r>
              <a:rPr lang="en-US" sz="1600" dirty="0" smtClean="0"/>
              <a:t>d manuscript in preparation.</a:t>
            </a:r>
            <a:endParaRPr lang="en-US" sz="1600" dirty="0"/>
          </a:p>
        </p:txBody>
      </p:sp>
      <p:pic>
        <p:nvPicPr>
          <p:cNvPr id="3" name="Picture 2"/>
          <p:cNvPicPr>
            <a:picLocks noChangeAspect="1"/>
          </p:cNvPicPr>
          <p:nvPr/>
        </p:nvPicPr>
        <p:blipFill>
          <a:blip r:embed="rId3"/>
          <a:stretch>
            <a:fillRect/>
          </a:stretch>
        </p:blipFill>
        <p:spPr>
          <a:xfrm>
            <a:off x="2971800" y="1600200"/>
            <a:ext cx="5334000" cy="4551868"/>
          </a:xfrm>
          <a:prstGeom prst="rect">
            <a:avLst/>
          </a:prstGeom>
        </p:spPr>
      </p:pic>
      <p:sp>
        <p:nvSpPr>
          <p:cNvPr id="11" name="TextBox 10"/>
          <p:cNvSpPr txBox="1"/>
          <p:nvPr/>
        </p:nvSpPr>
        <p:spPr>
          <a:xfrm>
            <a:off x="381000" y="2208073"/>
            <a:ext cx="2111796" cy="147732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buFont typeface="+mj-lt"/>
              <a:buAutoNum type="arabicPeriod"/>
            </a:pPr>
            <a:r>
              <a:rPr lang="en-US" dirty="0" smtClean="0"/>
              <a:t>Reaction stoichiometry</a:t>
            </a:r>
          </a:p>
          <a:p>
            <a:pPr marL="342900" indent="-342900">
              <a:buFont typeface="+mj-lt"/>
              <a:buAutoNum type="arabicPeriod"/>
            </a:pPr>
            <a:r>
              <a:rPr lang="en-US" dirty="0" smtClean="0"/>
              <a:t>Naming conventions</a:t>
            </a:r>
          </a:p>
          <a:p>
            <a:pPr marL="342900" indent="-342900">
              <a:buFont typeface="+mj-lt"/>
              <a:buAutoNum type="arabicPeriod"/>
            </a:pPr>
            <a:r>
              <a:rPr lang="en-US" dirty="0" smtClean="0"/>
              <a:t>Annotation</a:t>
            </a:r>
            <a:endParaRPr lang="en-US" dirty="0"/>
          </a:p>
        </p:txBody>
      </p:sp>
    </p:spTree>
    <p:extLst>
      <p:ext uri="{BB962C8B-B14F-4D97-AF65-F5344CB8AC3E}">
        <p14:creationId xmlns:p14="http://schemas.microsoft.com/office/powerpoint/2010/main" val="393647382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4152"/>
            <a:ext cx="8229600" cy="1069848"/>
          </a:xfrm>
        </p:spPr>
        <p:txBody>
          <a:bodyPr>
            <a:normAutofit fontScale="90000"/>
          </a:bodyPr>
          <a:lstStyle/>
          <a:p>
            <a:r>
              <a:rPr lang="en-US" dirty="0" smtClean="0"/>
              <a:t>Application of Atomizer to </a:t>
            </a:r>
            <a:r>
              <a:rPr lang="en-US" dirty="0" err="1" smtClean="0"/>
              <a:t>BioModels</a:t>
            </a:r>
            <a:endParaRPr lang="en-US" dirty="0"/>
          </a:p>
        </p:txBody>
      </p:sp>
      <p:sp>
        <p:nvSpPr>
          <p:cNvPr id="4" name="Shape 80"/>
          <p:cNvSpPr/>
          <p:nvPr/>
        </p:nvSpPr>
        <p:spPr>
          <a:xfrm>
            <a:off x="457200" y="1295400"/>
            <a:ext cx="2583349" cy="1420071"/>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p>
      <p:sp>
        <p:nvSpPr>
          <p:cNvPr id="3" name="TextBox 2"/>
          <p:cNvSpPr txBox="1"/>
          <p:nvPr/>
        </p:nvSpPr>
        <p:spPr>
          <a:xfrm>
            <a:off x="3505200" y="1371600"/>
            <a:ext cx="4655842" cy="1200328"/>
          </a:xfrm>
          <a:prstGeom prst="rect">
            <a:avLst/>
          </a:prstGeom>
          <a:noFill/>
        </p:spPr>
        <p:txBody>
          <a:bodyPr wrap="none" rtlCol="0">
            <a:spAutoFit/>
          </a:bodyPr>
          <a:lstStyle/>
          <a:p>
            <a:r>
              <a:rPr lang="en-US" sz="2400" dirty="0" smtClean="0"/>
              <a:t>Large database of SBML models</a:t>
            </a:r>
          </a:p>
          <a:p>
            <a:r>
              <a:rPr lang="en-US" sz="2400" dirty="0" smtClean="0"/>
              <a:t>&gt;500 </a:t>
            </a:r>
            <a:r>
              <a:rPr lang="en-US" sz="2400" dirty="0" smtClean="0"/>
              <a:t>curated models </a:t>
            </a:r>
          </a:p>
          <a:p>
            <a:r>
              <a:rPr lang="en-US" sz="2400" dirty="0" smtClean="0"/>
              <a:t>+ larger number of non-curated</a:t>
            </a:r>
            <a:endParaRPr lang="en-US" sz="2400" dirty="0"/>
          </a:p>
        </p:txBody>
      </p:sp>
      <p:pic>
        <p:nvPicPr>
          <p:cNvPr id="6" name="Picture 5"/>
          <p:cNvPicPr>
            <a:picLocks noChangeAspect="1"/>
          </p:cNvPicPr>
          <p:nvPr/>
        </p:nvPicPr>
        <p:blipFill>
          <a:blip r:embed="rId3"/>
          <a:stretch>
            <a:fillRect/>
          </a:stretch>
        </p:blipFill>
        <p:spPr>
          <a:xfrm>
            <a:off x="1981200" y="2596192"/>
            <a:ext cx="5312800" cy="4165984"/>
          </a:xfrm>
          <a:prstGeom prst="rect">
            <a:avLst/>
          </a:prstGeom>
        </p:spPr>
      </p:pic>
    </p:spTree>
    <p:extLst>
      <p:ext uri="{BB962C8B-B14F-4D97-AF65-F5344CB8AC3E}">
        <p14:creationId xmlns:p14="http://schemas.microsoft.com/office/powerpoint/2010/main" val="118724187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9848"/>
          </a:xfrm>
        </p:spPr>
        <p:txBody>
          <a:bodyPr/>
          <a:lstStyle/>
          <a:p>
            <a:r>
              <a:rPr lang="en-US" dirty="0" smtClean="0"/>
              <a:t>Example</a:t>
            </a:r>
            <a:endParaRPr lang="en-US" dirty="0"/>
          </a:p>
        </p:txBody>
      </p:sp>
      <p:sp>
        <p:nvSpPr>
          <p:cNvPr id="3" name="Slide Number Placeholder 2"/>
          <p:cNvSpPr>
            <a:spLocks noGrp="1"/>
          </p:cNvSpPr>
          <p:nvPr>
            <p:ph type="sldNum" sz="quarter" idx="12"/>
          </p:nvPr>
        </p:nvSpPr>
        <p:spPr/>
        <p:txBody>
          <a:bodyPr/>
          <a:lstStyle/>
          <a:p>
            <a:fld id="{4E0F737F-B3DD-4E76-B937-76134DC214F4}" type="slidenum">
              <a:rPr lang="en-US" smtClean="0"/>
              <a:pPr/>
              <a:t>28</a:t>
            </a:fld>
            <a:endParaRPr lang="en-US"/>
          </a:p>
        </p:txBody>
      </p:sp>
      <p:pic>
        <p:nvPicPr>
          <p:cNvPr id="4" name="Picture 3"/>
          <p:cNvPicPr>
            <a:picLocks noChangeAspect="1"/>
          </p:cNvPicPr>
          <p:nvPr/>
        </p:nvPicPr>
        <p:blipFill>
          <a:blip r:embed="rId2"/>
          <a:stretch>
            <a:fillRect/>
          </a:stretch>
        </p:blipFill>
        <p:spPr>
          <a:xfrm>
            <a:off x="0" y="1447800"/>
            <a:ext cx="9144000" cy="384561"/>
          </a:xfrm>
          <a:prstGeom prst="rect">
            <a:avLst/>
          </a:prstGeom>
        </p:spPr>
      </p:pic>
      <p:sp>
        <p:nvSpPr>
          <p:cNvPr id="5" name="Rectangle 4"/>
          <p:cNvSpPr/>
          <p:nvPr/>
        </p:nvSpPr>
        <p:spPr>
          <a:xfrm>
            <a:off x="152400" y="6096000"/>
            <a:ext cx="7543800" cy="738664"/>
          </a:xfrm>
          <a:prstGeom prst="rect">
            <a:avLst/>
          </a:prstGeom>
        </p:spPr>
        <p:txBody>
          <a:bodyPr wrap="square">
            <a:spAutoFit/>
          </a:bodyPr>
          <a:lstStyle/>
          <a:p>
            <a:r>
              <a:rPr lang="en-US" sz="1400" dirty="0"/>
              <a:t>Chang CW, </a:t>
            </a:r>
            <a:r>
              <a:rPr lang="en-US" sz="1400" dirty="0" smtClean="0"/>
              <a:t>et al. (2009). Towards </a:t>
            </a:r>
            <a:r>
              <a:rPr lang="en-US" sz="1400" dirty="0"/>
              <a:t>a quantitative representation of the cell signaling mechanisms of hallucinogens: measurement and mathematical modeling of 5-HT1A and 5-HT2A receptor-mediated ERK1/2 activation. </a:t>
            </a:r>
            <a:r>
              <a:rPr lang="en-US" sz="1400" i="1" dirty="0" smtClean="0"/>
              <a:t>Neuropharmacology</a:t>
            </a:r>
            <a:r>
              <a:rPr lang="en-US" sz="1400" dirty="0"/>
              <a:t>,</a:t>
            </a:r>
            <a:r>
              <a:rPr lang="en-US" sz="1400" dirty="0" smtClean="0"/>
              <a:t> </a:t>
            </a:r>
            <a:r>
              <a:rPr lang="en-US" sz="1400" b="1" dirty="0"/>
              <a:t>56</a:t>
            </a:r>
            <a:r>
              <a:rPr lang="en-US" sz="1400" dirty="0"/>
              <a:t> </a:t>
            </a:r>
            <a:r>
              <a:rPr lang="en-US" sz="1400" dirty="0" err="1"/>
              <a:t>Suppl</a:t>
            </a:r>
            <a:r>
              <a:rPr lang="en-US" sz="1400" dirty="0"/>
              <a:t> </a:t>
            </a:r>
            <a:r>
              <a:rPr lang="en-US" sz="1400" dirty="0" smtClean="0"/>
              <a:t>1, </a:t>
            </a:r>
            <a:r>
              <a:rPr lang="en-US" sz="1400" dirty="0"/>
              <a:t>213-</a:t>
            </a:r>
            <a:r>
              <a:rPr lang="en-US" sz="1400" dirty="0" smtClean="0"/>
              <a:t>225. </a:t>
            </a:r>
            <a:endParaRPr lang="en-US" sz="1400" dirty="0"/>
          </a:p>
        </p:txBody>
      </p:sp>
      <p:pic>
        <p:nvPicPr>
          <p:cNvPr id="7" name="Picture 6" descr="nonchang_bmdviz_full.png"/>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2273300"/>
            <a:ext cx="9144000" cy="3213100"/>
          </a:xfrm>
          <a:prstGeom prst="rect">
            <a:avLst/>
          </a:prstGeom>
        </p:spPr>
      </p:pic>
      <p:pic>
        <p:nvPicPr>
          <p:cNvPr id="8" name="Picture 7" descr="nonchang_bmdviz_zoom.png"/>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286000" y="2057400"/>
            <a:ext cx="4472106" cy="38142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nonchang_contactmap-3.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3000" y="1981200"/>
            <a:ext cx="6477000" cy="4119746"/>
          </a:xfrm>
          <a:prstGeom prst="rect">
            <a:avLst/>
          </a:prstGeom>
        </p:spPr>
      </p:pic>
    </p:spTree>
    <p:extLst>
      <p:ext uri="{BB962C8B-B14F-4D97-AF65-F5344CB8AC3E}">
        <p14:creationId xmlns:p14="http://schemas.microsoft.com/office/powerpoint/2010/main" val="19540207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Visualizing Rule-Based Models</a:t>
            </a:r>
            <a:endParaRPr lang="en-US" dirty="0"/>
          </a:p>
        </p:txBody>
      </p:sp>
      <p:pic>
        <p:nvPicPr>
          <p:cNvPr id="4" name="Picture 3"/>
          <p:cNvPicPr>
            <a:picLocks noChangeAspect="1"/>
          </p:cNvPicPr>
          <p:nvPr/>
        </p:nvPicPr>
        <p:blipFill>
          <a:blip r:embed="rId2"/>
          <a:stretch>
            <a:fillRect/>
          </a:stretch>
        </p:blipFill>
        <p:spPr>
          <a:xfrm>
            <a:off x="211662" y="2132201"/>
            <a:ext cx="8848650" cy="3300111"/>
          </a:xfrm>
          <a:prstGeom prst="rect">
            <a:avLst/>
          </a:prstGeom>
        </p:spPr>
      </p:pic>
      <p:sp>
        <p:nvSpPr>
          <p:cNvPr id="5" name="TextBox 4"/>
          <p:cNvSpPr txBox="1"/>
          <p:nvPr/>
        </p:nvSpPr>
        <p:spPr>
          <a:xfrm>
            <a:off x="869496" y="6397628"/>
            <a:ext cx="3146151" cy="369332"/>
          </a:xfrm>
          <a:prstGeom prst="rect">
            <a:avLst/>
          </a:prstGeom>
          <a:noFill/>
        </p:spPr>
        <p:txBody>
          <a:bodyPr wrap="none" rtlCol="0">
            <a:spAutoFit/>
          </a:bodyPr>
          <a:lstStyle/>
          <a:p>
            <a:r>
              <a:rPr lang="en-US" dirty="0" smtClean="0"/>
              <a:t>John </a:t>
            </a:r>
            <a:r>
              <a:rPr lang="en-US" dirty="0" err="1" smtClean="0"/>
              <a:t>Sekar</a:t>
            </a:r>
            <a:r>
              <a:rPr lang="en-US" dirty="0" smtClean="0"/>
              <a:t> and Jose Juan Tapia</a:t>
            </a:r>
            <a:endParaRPr lang="en-US" dirty="0"/>
          </a:p>
        </p:txBody>
      </p:sp>
    </p:spTree>
    <p:extLst>
      <p:ext uri="{BB962C8B-B14F-4D97-AF65-F5344CB8AC3E}">
        <p14:creationId xmlns:p14="http://schemas.microsoft.com/office/powerpoint/2010/main" val="142349439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Agenda for TR&amp;D2 Presentation</a:t>
            </a:r>
            <a:endParaRPr lang="en-US" dirty="0"/>
          </a:p>
        </p:txBody>
      </p:sp>
      <p:sp>
        <p:nvSpPr>
          <p:cNvPr id="3" name="Content Placeholder 2"/>
          <p:cNvSpPr>
            <a:spLocks noGrp="1"/>
          </p:cNvSpPr>
          <p:nvPr>
            <p:ph idx="1"/>
          </p:nvPr>
        </p:nvSpPr>
        <p:spPr/>
        <p:txBody>
          <a:bodyPr/>
          <a:lstStyle/>
          <a:p>
            <a:pPr marL="624078" indent="-514350">
              <a:buFont typeface="+mj-lt"/>
              <a:buAutoNum type="arabicPeriod"/>
            </a:pPr>
            <a:r>
              <a:rPr lang="en-US" dirty="0" smtClean="0"/>
              <a:t>Overview of </a:t>
            </a:r>
            <a:r>
              <a:rPr lang="en-US" dirty="0" smtClean="0"/>
              <a:t>TR&amp;D2 and DAT trafficking model – </a:t>
            </a:r>
            <a:r>
              <a:rPr lang="en-US" dirty="0" smtClean="0"/>
              <a:t>Jim </a:t>
            </a:r>
            <a:r>
              <a:rPr lang="en-US" dirty="0" smtClean="0"/>
              <a:t>Faeder (30 minutes) </a:t>
            </a:r>
            <a:endParaRPr lang="en-US" dirty="0" smtClean="0"/>
          </a:p>
          <a:p>
            <a:pPr marL="624078" indent="-514350">
              <a:buFont typeface="+mj-lt"/>
              <a:buAutoNum type="arabicPeriod"/>
            </a:pPr>
            <a:r>
              <a:rPr lang="en-US" dirty="0" err="1" smtClean="0"/>
              <a:t>CaMKII</a:t>
            </a:r>
            <a:r>
              <a:rPr lang="en-US" dirty="0" smtClean="0"/>
              <a:t> </a:t>
            </a:r>
            <a:r>
              <a:rPr lang="en-US" dirty="0" smtClean="0"/>
              <a:t>activation in dendritic spines </a:t>
            </a:r>
            <a:r>
              <a:rPr lang="en-US" dirty="0" smtClean="0"/>
              <a:t>– Tom </a:t>
            </a:r>
            <a:r>
              <a:rPr lang="en-US" dirty="0" err="1" smtClean="0"/>
              <a:t>Bartol</a:t>
            </a:r>
            <a:r>
              <a:rPr lang="en-US" dirty="0" smtClean="0"/>
              <a:t> w/ Mary </a:t>
            </a:r>
            <a:r>
              <a:rPr lang="en-US" dirty="0" smtClean="0"/>
              <a:t>Kennedy (via Skype</a:t>
            </a:r>
            <a:r>
              <a:rPr lang="en-US" dirty="0" smtClean="0"/>
              <a:t>)</a:t>
            </a:r>
          </a:p>
          <a:p>
            <a:pPr marL="624078" indent="-514350">
              <a:buFont typeface="+mj-lt"/>
              <a:buAutoNum type="arabicPeriod"/>
            </a:pPr>
            <a:r>
              <a:rPr lang="en-US" dirty="0" err="1" smtClean="0"/>
              <a:t>CellBlender</a:t>
            </a:r>
            <a:r>
              <a:rPr lang="en-US" dirty="0" smtClean="0"/>
              <a:t>, advances in mesh generation– </a:t>
            </a:r>
            <a:r>
              <a:rPr lang="en-US" dirty="0"/>
              <a:t>Tom </a:t>
            </a:r>
            <a:r>
              <a:rPr lang="en-US" dirty="0" err="1"/>
              <a:t>Bartol</a:t>
            </a:r>
            <a:r>
              <a:rPr lang="en-US" dirty="0"/>
              <a:t> – Salk (20 minutes</a:t>
            </a:r>
            <a:r>
              <a:rPr lang="en-US" dirty="0" smtClean="0"/>
              <a:t>)</a:t>
            </a:r>
            <a:endParaRPr lang="en-US" dirty="0" smtClean="0"/>
          </a:p>
          <a:p>
            <a:pPr marL="624078" indent="-514350">
              <a:buFont typeface="+mj-lt"/>
              <a:buAutoNum type="arabicPeriod"/>
            </a:pPr>
            <a:r>
              <a:rPr lang="en-US" dirty="0" smtClean="0"/>
              <a:t>Calcium </a:t>
            </a:r>
            <a:r>
              <a:rPr lang="en-US" dirty="0" smtClean="0"/>
              <a:t>release in the NMJ – Steve </a:t>
            </a:r>
            <a:r>
              <a:rPr lang="en-US" dirty="0" err="1" smtClean="0"/>
              <a:t>Meriney</a:t>
            </a:r>
            <a:r>
              <a:rPr lang="en-US" dirty="0" smtClean="0"/>
              <a:t> – U. Pitt </a:t>
            </a:r>
            <a:r>
              <a:rPr lang="en-US" dirty="0" smtClean="0"/>
              <a:t>(10 </a:t>
            </a:r>
            <a:r>
              <a:rPr lang="en-US" dirty="0" smtClean="0"/>
              <a:t>minutes</a:t>
            </a:r>
            <a:r>
              <a:rPr lang="en-US" dirty="0" smtClean="0"/>
              <a:t>)</a:t>
            </a:r>
            <a:endParaRPr lang="en-US" dirty="0" smtClean="0"/>
          </a:p>
        </p:txBody>
      </p:sp>
      <p:sp>
        <p:nvSpPr>
          <p:cNvPr id="6" name="TextBox 5"/>
          <p:cNvSpPr txBox="1"/>
          <p:nvPr/>
        </p:nvSpPr>
        <p:spPr>
          <a:xfrm>
            <a:off x="4343400" y="5486400"/>
            <a:ext cx="898784" cy="338554"/>
          </a:xfrm>
          <a:prstGeom prst="rect">
            <a:avLst/>
          </a:prstGeom>
          <a:solidFill>
            <a:srgbClr val="7CBF33"/>
          </a:solidFill>
          <a:ln w="12700">
            <a:solidFill>
              <a:schemeClr val="bg1"/>
            </a:solidFill>
          </a:ln>
        </p:spPr>
        <p:txBody>
          <a:bodyPr wrap="square" rtlCol="0">
            <a:spAutoFit/>
          </a:bodyPr>
          <a:lstStyle/>
          <a:p>
            <a:r>
              <a:rPr lang="en-US" sz="1600" b="1" dirty="0" smtClean="0">
                <a:solidFill>
                  <a:schemeClr val="bg1"/>
                </a:solidFill>
                <a:effectLst>
                  <a:outerShdw blurRad="38100" dist="38100" dir="2700000" algn="tl">
                    <a:srgbClr val="000000">
                      <a:alpha val="43137"/>
                    </a:srgbClr>
                  </a:outerShdw>
                </a:effectLst>
              </a:rPr>
              <a:t>CSP4</a:t>
            </a:r>
            <a:endParaRPr lang="en-US" sz="16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5410200" y="2819400"/>
            <a:ext cx="806140" cy="338554"/>
          </a:xfrm>
          <a:prstGeom prst="rect">
            <a:avLst/>
          </a:prstGeom>
          <a:solidFill>
            <a:srgbClr val="FF6600"/>
          </a:solidFill>
          <a:ln w="19050">
            <a:solidFill>
              <a:schemeClr val="bg1"/>
            </a:solidFill>
          </a:ln>
        </p:spPr>
        <p:txBody>
          <a:bodyPr wrap="square" rtlCol="0">
            <a:spAutoFit/>
          </a:bodyPr>
          <a:lstStyle/>
          <a:p>
            <a:r>
              <a:rPr lang="en-US" sz="1600" b="1" dirty="0" smtClean="0">
                <a:solidFill>
                  <a:schemeClr val="bg1"/>
                </a:solidFill>
                <a:effectLst>
                  <a:outerShdw blurRad="38100" dist="38100" dir="2700000" algn="tl">
                    <a:srgbClr val="000000">
                      <a:alpha val="43137"/>
                    </a:srgbClr>
                  </a:outerShdw>
                </a:effectLst>
              </a:rPr>
              <a:t>DBP3</a:t>
            </a:r>
            <a:endParaRPr lang="en-US" sz="1600"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6934200" y="3700046"/>
            <a:ext cx="806140" cy="338554"/>
          </a:xfrm>
          <a:prstGeom prst="rect">
            <a:avLst/>
          </a:prstGeom>
          <a:solidFill>
            <a:srgbClr val="FF6600"/>
          </a:solidFill>
          <a:ln w="19050">
            <a:solidFill>
              <a:schemeClr val="bg1"/>
            </a:solidFill>
          </a:ln>
        </p:spPr>
        <p:txBody>
          <a:bodyPr wrap="square" rtlCol="0">
            <a:spAutoFit/>
          </a:bodyPr>
          <a:lstStyle/>
          <a:p>
            <a:r>
              <a:rPr lang="en-US" sz="1600" b="1" dirty="0" smtClean="0">
                <a:solidFill>
                  <a:schemeClr val="bg1"/>
                </a:solidFill>
                <a:effectLst>
                  <a:outerShdw blurRad="38100" dist="38100" dir="2700000" algn="tl">
                    <a:srgbClr val="000000">
                      <a:alpha val="43137"/>
                    </a:srgbClr>
                  </a:outerShdw>
                </a:effectLst>
              </a:rPr>
              <a:t>DBP2</a:t>
            </a:r>
            <a:endParaRPr lang="en-US" sz="1600" b="1" dirty="0">
              <a:solidFill>
                <a:schemeClr val="bg1"/>
              </a:solidFill>
              <a:effectLst>
                <a:outerShdw blurRad="38100" dist="38100" dir="2700000" algn="tl">
                  <a:srgbClr val="000000">
                    <a:alpha val="43137"/>
                  </a:srgbClr>
                </a:outerShdw>
              </a:effectLst>
            </a:endParaRPr>
          </a:p>
        </p:txBody>
      </p:sp>
      <p:sp>
        <p:nvSpPr>
          <p:cNvPr id="12" name="TextBox 11"/>
          <p:cNvSpPr txBox="1"/>
          <p:nvPr/>
        </p:nvSpPr>
        <p:spPr>
          <a:xfrm>
            <a:off x="6324600" y="2819400"/>
            <a:ext cx="762000" cy="338554"/>
          </a:xfrm>
          <a:prstGeom prst="rect">
            <a:avLst/>
          </a:prstGeom>
          <a:ln>
            <a:noFill/>
          </a:ln>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1600" b="1" dirty="0" smtClean="0">
                <a:solidFill>
                  <a:schemeClr val="bg1"/>
                </a:solidFill>
                <a:effectLst>
                  <a:outerShdw blurRad="38100" dist="38100" dir="2700000" algn="tl">
                    <a:srgbClr val="000000">
                      <a:alpha val="43137"/>
                    </a:srgbClr>
                  </a:outerShdw>
                </a:effectLst>
              </a:rPr>
              <a:t>TRD1</a:t>
            </a:r>
            <a:endParaRPr lang="en-US" sz="1600" b="1"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7239000" y="2819400"/>
            <a:ext cx="762000" cy="338554"/>
          </a:xfrm>
          <a:prstGeom prst="rect">
            <a:avLst/>
          </a:prstGeom>
          <a:ln>
            <a:noFill/>
          </a:ln>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1600" b="1" dirty="0" smtClean="0">
                <a:solidFill>
                  <a:schemeClr val="bg1"/>
                </a:solidFill>
                <a:effectLst>
                  <a:outerShdw blurRad="38100" dist="38100" dir="2700000" algn="tl">
                    <a:srgbClr val="000000">
                      <a:alpha val="43137"/>
                    </a:srgbClr>
                  </a:outerShdw>
                </a:effectLst>
              </a:rPr>
              <a:t>TRD3</a:t>
            </a:r>
            <a:endParaRPr lang="en-US" sz="1600" b="1" dirty="0">
              <a:solidFill>
                <a:schemeClr val="bg1"/>
              </a:solidFill>
              <a:effectLst>
                <a:outerShdw blurRad="38100" dist="38100" dir="2700000" algn="tl">
                  <a:srgbClr val="000000">
                    <a:alpha val="43137"/>
                  </a:srgbClr>
                </a:outerShdw>
              </a:effectLst>
            </a:endParaRPr>
          </a:p>
        </p:txBody>
      </p:sp>
      <p:sp>
        <p:nvSpPr>
          <p:cNvPr id="14" name="TextBox 13"/>
          <p:cNvSpPr txBox="1"/>
          <p:nvPr/>
        </p:nvSpPr>
        <p:spPr>
          <a:xfrm>
            <a:off x="4359016" y="4572000"/>
            <a:ext cx="898784" cy="338554"/>
          </a:xfrm>
          <a:prstGeom prst="rect">
            <a:avLst/>
          </a:prstGeom>
          <a:solidFill>
            <a:srgbClr val="7CBF33"/>
          </a:solidFill>
          <a:ln w="12700">
            <a:solidFill>
              <a:schemeClr val="bg1"/>
            </a:solidFill>
          </a:ln>
        </p:spPr>
        <p:txBody>
          <a:bodyPr wrap="square" rtlCol="0">
            <a:spAutoFit/>
          </a:bodyPr>
          <a:lstStyle/>
          <a:p>
            <a:r>
              <a:rPr lang="en-US" sz="1600" b="1" dirty="0" smtClean="0">
                <a:solidFill>
                  <a:schemeClr val="bg1"/>
                </a:solidFill>
                <a:effectLst>
                  <a:outerShdw blurRad="38100" dist="38100" dir="2700000" algn="tl">
                    <a:srgbClr val="000000">
                      <a:alpha val="43137"/>
                    </a:srgbClr>
                  </a:outerShdw>
                </a:effectLst>
              </a:rPr>
              <a:t>CSP6</a:t>
            </a:r>
            <a:endParaRPr lang="en-US" sz="1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418148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9848"/>
          </a:xfrm>
        </p:spPr>
        <p:txBody>
          <a:bodyPr/>
          <a:lstStyle/>
          <a:p>
            <a:r>
              <a:rPr lang="en-US" dirty="0" smtClean="0"/>
              <a:t>Visualizing </a:t>
            </a:r>
            <a:r>
              <a:rPr lang="en-US" dirty="0" smtClean="0"/>
              <a:t>Rules</a:t>
            </a:r>
            <a:endParaRPr lang="en-US" dirty="0"/>
          </a:p>
        </p:txBody>
      </p:sp>
      <p:pic>
        <p:nvPicPr>
          <p:cNvPr id="3" name="Picture 2"/>
          <p:cNvPicPr>
            <a:picLocks noChangeAspect="1"/>
          </p:cNvPicPr>
          <p:nvPr/>
        </p:nvPicPr>
        <p:blipFill>
          <a:blip r:embed="rId2"/>
          <a:stretch>
            <a:fillRect/>
          </a:stretch>
        </p:blipFill>
        <p:spPr>
          <a:xfrm>
            <a:off x="772550" y="1383312"/>
            <a:ext cx="7742635" cy="4802394"/>
          </a:xfrm>
          <a:prstGeom prst="rect">
            <a:avLst/>
          </a:prstGeom>
        </p:spPr>
      </p:pic>
      <p:sp>
        <p:nvSpPr>
          <p:cNvPr id="5" name="TextBox 4"/>
          <p:cNvSpPr txBox="1"/>
          <p:nvPr/>
        </p:nvSpPr>
        <p:spPr>
          <a:xfrm>
            <a:off x="285806" y="1619071"/>
            <a:ext cx="3219394"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It is difficult to obtain a comprehensive understanding of a set of rules</a:t>
            </a:r>
          </a:p>
        </p:txBody>
      </p:sp>
      <p:sp>
        <p:nvSpPr>
          <p:cNvPr id="6" name="TextBox 5"/>
          <p:cNvSpPr txBox="1"/>
          <p:nvPr/>
        </p:nvSpPr>
        <p:spPr>
          <a:xfrm>
            <a:off x="869496" y="6397628"/>
            <a:ext cx="3146151" cy="369332"/>
          </a:xfrm>
          <a:prstGeom prst="rect">
            <a:avLst/>
          </a:prstGeom>
          <a:noFill/>
        </p:spPr>
        <p:txBody>
          <a:bodyPr wrap="none" rtlCol="0">
            <a:spAutoFit/>
          </a:bodyPr>
          <a:lstStyle/>
          <a:p>
            <a:r>
              <a:rPr lang="en-US" dirty="0" smtClean="0"/>
              <a:t>John </a:t>
            </a:r>
            <a:r>
              <a:rPr lang="en-US" dirty="0" err="1" smtClean="0"/>
              <a:t>Sekar</a:t>
            </a:r>
            <a:r>
              <a:rPr lang="en-US" dirty="0" smtClean="0"/>
              <a:t> and Jose Juan Tapia</a:t>
            </a:r>
            <a:endParaRPr lang="en-US" dirty="0"/>
          </a:p>
        </p:txBody>
      </p:sp>
    </p:spTree>
    <p:extLst>
      <p:ext uri="{BB962C8B-B14F-4D97-AF65-F5344CB8AC3E}">
        <p14:creationId xmlns:p14="http://schemas.microsoft.com/office/powerpoint/2010/main" val="50803108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9848"/>
          </a:xfrm>
        </p:spPr>
        <p:txBody>
          <a:bodyPr>
            <a:normAutofit fontScale="90000"/>
          </a:bodyPr>
          <a:lstStyle/>
          <a:p>
            <a:r>
              <a:rPr lang="en-US" dirty="0" smtClean="0"/>
              <a:t>Visualization using regulatory </a:t>
            </a:r>
            <a:r>
              <a:rPr lang="en-US" dirty="0" smtClean="0"/>
              <a:t>graphs</a:t>
            </a:r>
            <a:endParaRPr lang="en-US" dirty="0"/>
          </a:p>
        </p:txBody>
      </p:sp>
      <p:pic>
        <p:nvPicPr>
          <p:cNvPr id="3" name="Picture 2"/>
          <p:cNvPicPr>
            <a:picLocks noChangeAspect="1"/>
          </p:cNvPicPr>
          <p:nvPr/>
        </p:nvPicPr>
        <p:blipFill>
          <a:blip r:embed="rId2"/>
          <a:stretch>
            <a:fillRect/>
          </a:stretch>
        </p:blipFill>
        <p:spPr>
          <a:xfrm>
            <a:off x="658143" y="1943966"/>
            <a:ext cx="3193231" cy="1980612"/>
          </a:xfrm>
          <a:prstGeom prst="rect">
            <a:avLst/>
          </a:prstGeom>
        </p:spPr>
      </p:pic>
      <p:sp>
        <p:nvSpPr>
          <p:cNvPr id="5" name="TextBox 4"/>
          <p:cNvSpPr txBox="1"/>
          <p:nvPr/>
        </p:nvSpPr>
        <p:spPr>
          <a:xfrm>
            <a:off x="1940528" y="4087691"/>
            <a:ext cx="933744" cy="369332"/>
          </a:xfrm>
          <a:prstGeom prst="rect">
            <a:avLst/>
          </a:prstGeom>
          <a:noFill/>
        </p:spPr>
        <p:txBody>
          <a:bodyPr wrap="none" rtlCol="0">
            <a:spAutoFit/>
          </a:bodyPr>
          <a:lstStyle/>
          <a:p>
            <a:r>
              <a:rPr lang="en-US" dirty="0" smtClean="0"/>
              <a:t>Rule set</a:t>
            </a:r>
            <a:endParaRPr lang="en-US" dirty="0"/>
          </a:p>
        </p:txBody>
      </p:sp>
      <p:grpSp>
        <p:nvGrpSpPr>
          <p:cNvPr id="10" name="Group 9"/>
          <p:cNvGrpSpPr/>
          <p:nvPr/>
        </p:nvGrpSpPr>
        <p:grpSpPr>
          <a:xfrm>
            <a:off x="4758963" y="1726567"/>
            <a:ext cx="3847750" cy="2831297"/>
            <a:chOff x="4758963" y="1726567"/>
            <a:chExt cx="3847750" cy="2831297"/>
          </a:xfrm>
        </p:grpSpPr>
        <p:pic>
          <p:nvPicPr>
            <p:cNvPr id="4" name="Picture 3"/>
            <p:cNvPicPr>
              <a:picLocks noChangeAspect="1"/>
            </p:cNvPicPr>
            <p:nvPr/>
          </p:nvPicPr>
          <p:blipFill>
            <a:blip r:embed="rId3"/>
            <a:stretch>
              <a:fillRect/>
            </a:stretch>
          </p:blipFill>
          <p:spPr>
            <a:xfrm>
              <a:off x="4758963" y="1726567"/>
              <a:ext cx="3847750" cy="2469953"/>
            </a:xfrm>
            <a:prstGeom prst="rect">
              <a:avLst/>
            </a:prstGeom>
          </p:spPr>
        </p:pic>
        <p:sp>
          <p:nvSpPr>
            <p:cNvPr id="6" name="TextBox 5"/>
            <p:cNvSpPr txBox="1"/>
            <p:nvPr/>
          </p:nvSpPr>
          <p:spPr>
            <a:xfrm>
              <a:off x="5567242" y="4188532"/>
              <a:ext cx="2137387" cy="369332"/>
            </a:xfrm>
            <a:prstGeom prst="rect">
              <a:avLst/>
            </a:prstGeom>
            <a:noFill/>
          </p:spPr>
          <p:txBody>
            <a:bodyPr wrap="none" rtlCol="0">
              <a:spAutoFit/>
            </a:bodyPr>
            <a:lstStyle/>
            <a:p>
              <a:r>
                <a:rPr lang="en-US" dirty="0" smtClean="0"/>
                <a:t>Full regulatory graph</a:t>
              </a:r>
              <a:endParaRPr lang="en-US" dirty="0"/>
            </a:p>
          </p:txBody>
        </p:sp>
      </p:grpSp>
      <p:grpSp>
        <p:nvGrpSpPr>
          <p:cNvPr id="9" name="Group 8"/>
          <p:cNvGrpSpPr/>
          <p:nvPr/>
        </p:nvGrpSpPr>
        <p:grpSpPr>
          <a:xfrm>
            <a:off x="4812140" y="1848226"/>
            <a:ext cx="3420398" cy="4227209"/>
            <a:chOff x="1940528" y="1886756"/>
            <a:chExt cx="3420398" cy="4227209"/>
          </a:xfrm>
        </p:grpSpPr>
        <p:pic>
          <p:nvPicPr>
            <p:cNvPr id="7" name="Picture 6"/>
            <p:cNvPicPr>
              <a:picLocks noChangeAspect="1"/>
            </p:cNvPicPr>
            <p:nvPr/>
          </p:nvPicPr>
          <p:blipFill>
            <a:blip r:embed="rId4"/>
            <a:stretch>
              <a:fillRect/>
            </a:stretch>
          </p:blipFill>
          <p:spPr>
            <a:xfrm>
              <a:off x="1940528" y="1886756"/>
              <a:ext cx="3420398" cy="3680175"/>
            </a:xfrm>
            <a:prstGeom prst="rect">
              <a:avLst/>
            </a:prstGeom>
          </p:spPr>
        </p:pic>
        <p:sp>
          <p:nvSpPr>
            <p:cNvPr id="8" name="TextBox 7"/>
            <p:cNvSpPr txBox="1"/>
            <p:nvPr/>
          </p:nvSpPr>
          <p:spPr>
            <a:xfrm>
              <a:off x="2198269" y="5744633"/>
              <a:ext cx="2966602" cy="369332"/>
            </a:xfrm>
            <a:prstGeom prst="rect">
              <a:avLst/>
            </a:prstGeom>
            <a:noFill/>
          </p:spPr>
          <p:txBody>
            <a:bodyPr wrap="none" rtlCol="0">
              <a:spAutoFit/>
            </a:bodyPr>
            <a:lstStyle/>
            <a:p>
              <a:r>
                <a:rPr lang="en-US" dirty="0" smtClean="0"/>
                <a:t>Compressed regulatory graph</a:t>
              </a:r>
              <a:endParaRPr lang="en-US" dirty="0"/>
            </a:p>
          </p:txBody>
        </p:sp>
      </p:grpSp>
      <p:sp>
        <p:nvSpPr>
          <p:cNvPr id="11" name="TextBox 10"/>
          <p:cNvSpPr txBox="1"/>
          <p:nvPr/>
        </p:nvSpPr>
        <p:spPr>
          <a:xfrm>
            <a:off x="4800600" y="6400800"/>
            <a:ext cx="2442270" cy="369332"/>
          </a:xfrm>
          <a:prstGeom prst="rect">
            <a:avLst/>
          </a:prstGeom>
          <a:noFill/>
        </p:spPr>
        <p:txBody>
          <a:bodyPr wrap="none" rtlCol="0">
            <a:spAutoFit/>
          </a:bodyPr>
          <a:lstStyle/>
          <a:p>
            <a:r>
              <a:rPr lang="en-US" dirty="0" smtClean="0"/>
              <a:t>Graphs drawn using </a:t>
            </a:r>
            <a:r>
              <a:rPr lang="en-US" dirty="0" err="1" smtClean="0"/>
              <a:t>yEd</a:t>
            </a:r>
            <a:endParaRPr lang="en-US" dirty="0"/>
          </a:p>
        </p:txBody>
      </p:sp>
      <p:sp>
        <p:nvSpPr>
          <p:cNvPr id="12" name="Rectangle 11"/>
          <p:cNvSpPr/>
          <p:nvPr/>
        </p:nvSpPr>
        <p:spPr>
          <a:xfrm>
            <a:off x="228600" y="5890736"/>
            <a:ext cx="4572000" cy="738664"/>
          </a:xfrm>
          <a:prstGeom prst="rect">
            <a:avLst/>
          </a:prstGeom>
        </p:spPr>
        <p:txBody>
          <a:bodyPr>
            <a:spAutoFit/>
          </a:bodyPr>
          <a:lstStyle/>
          <a:p>
            <a:r>
              <a:rPr lang="en-US" sz="1400" dirty="0" smtClean="0"/>
              <a:t>C</a:t>
            </a:r>
            <a:r>
              <a:rPr lang="en-US" sz="1400" dirty="0"/>
              <a:t>.-F. Tiger, </a:t>
            </a:r>
            <a:r>
              <a:rPr lang="en-US" sz="1400" dirty="0" smtClean="0"/>
              <a:t>et al. (2012) A </a:t>
            </a:r>
            <a:r>
              <a:rPr lang="en-US" sz="1400" dirty="0"/>
              <a:t>framework for mapping, </a:t>
            </a:r>
            <a:r>
              <a:rPr lang="en-US" sz="1400" dirty="0" err="1"/>
              <a:t>visualisation</a:t>
            </a:r>
            <a:r>
              <a:rPr lang="en-US" sz="1400" dirty="0"/>
              <a:t> and automatic model creation of signal-transduction networks</a:t>
            </a:r>
            <a:r>
              <a:rPr lang="en-US" sz="1400" dirty="0" smtClean="0"/>
              <a:t>, </a:t>
            </a:r>
            <a:r>
              <a:rPr lang="en-US" sz="1400" i="1" dirty="0"/>
              <a:t>Mol. Syst. Biol.</a:t>
            </a:r>
            <a:r>
              <a:rPr lang="en-US" sz="1400" dirty="0"/>
              <a:t>, </a:t>
            </a:r>
            <a:r>
              <a:rPr lang="en-US" sz="1400" b="1" dirty="0" smtClean="0"/>
              <a:t>8</a:t>
            </a:r>
            <a:r>
              <a:rPr lang="en-US" sz="1400" dirty="0" smtClean="0"/>
              <a:t>,1</a:t>
            </a:r>
            <a:r>
              <a:rPr lang="en-US" sz="1400" dirty="0"/>
              <a:t>–</a:t>
            </a:r>
            <a:r>
              <a:rPr lang="en-US" sz="1400" dirty="0" smtClean="0"/>
              <a:t>20.</a:t>
            </a:r>
            <a:endParaRPr lang="en-US" sz="1400" dirty="0"/>
          </a:p>
        </p:txBody>
      </p:sp>
    </p:spTree>
    <p:extLst>
      <p:ext uri="{BB962C8B-B14F-4D97-AF65-F5344CB8AC3E}">
        <p14:creationId xmlns:p14="http://schemas.microsoft.com/office/powerpoint/2010/main" val="38489990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6173"/>
            <a:ext cx="4073327" cy="2151049"/>
          </a:xfrm>
        </p:spPr>
        <p:txBody>
          <a:bodyPr>
            <a:normAutofit fontScale="90000"/>
          </a:bodyPr>
          <a:lstStyle/>
          <a:p>
            <a:pPr algn="l"/>
            <a:r>
              <a:rPr lang="en-US" sz="3600" dirty="0" smtClean="0"/>
              <a:t>Regulatory graphs enable visualization of large scale models</a:t>
            </a:r>
            <a:endParaRPr lang="en-US" sz="3600" dirty="0"/>
          </a:p>
        </p:txBody>
      </p:sp>
      <p:pic>
        <p:nvPicPr>
          <p:cNvPr id="11" name="Shape 157"/>
          <p:cNvPicPr preferRelativeResize="0"/>
          <p:nvPr/>
        </p:nvPicPr>
        <p:blipFill>
          <a:blip r:embed="rId2">
            <a:alphaModFix/>
          </a:blip>
          <a:stretch>
            <a:fillRect/>
          </a:stretch>
        </p:blipFill>
        <p:spPr>
          <a:xfrm>
            <a:off x="5070209" y="675104"/>
            <a:ext cx="3570826" cy="5895077"/>
          </a:xfrm>
          <a:prstGeom prst="rect">
            <a:avLst/>
          </a:prstGeom>
          <a:noFill/>
          <a:ln>
            <a:noFill/>
          </a:ln>
        </p:spPr>
      </p:pic>
      <p:sp>
        <p:nvSpPr>
          <p:cNvPr id="13" name="Rectangle 12"/>
          <p:cNvSpPr/>
          <p:nvPr/>
        </p:nvSpPr>
        <p:spPr>
          <a:xfrm>
            <a:off x="491523" y="3622318"/>
            <a:ext cx="3762005" cy="369332"/>
          </a:xfrm>
          <a:prstGeom prst="rect">
            <a:avLst/>
          </a:prstGeom>
        </p:spPr>
        <p:txBody>
          <a:bodyPr wrap="none">
            <a:spAutoFit/>
          </a:bodyPr>
          <a:lstStyle/>
          <a:p>
            <a:r>
              <a:rPr lang="en-US" dirty="0"/>
              <a:t>17 molecule types, 162 reaction </a:t>
            </a:r>
            <a:r>
              <a:rPr lang="en-US" dirty="0" smtClean="0"/>
              <a:t>rules</a:t>
            </a:r>
            <a:endParaRPr lang="en-US" dirty="0"/>
          </a:p>
        </p:txBody>
      </p:sp>
      <p:sp>
        <p:nvSpPr>
          <p:cNvPr id="3" name="Rectangle 2"/>
          <p:cNvSpPr/>
          <p:nvPr/>
        </p:nvSpPr>
        <p:spPr>
          <a:xfrm>
            <a:off x="381000" y="5562600"/>
            <a:ext cx="4572000" cy="523220"/>
          </a:xfrm>
          <a:prstGeom prst="rect">
            <a:avLst/>
          </a:prstGeom>
        </p:spPr>
        <p:txBody>
          <a:bodyPr>
            <a:spAutoFit/>
          </a:bodyPr>
          <a:lstStyle/>
          <a:p>
            <a:r>
              <a:rPr lang="en-US" sz="1400" dirty="0" smtClean="0"/>
              <a:t>L</a:t>
            </a:r>
            <a:r>
              <a:rPr lang="en-US" sz="1400" dirty="0"/>
              <a:t>. A. </a:t>
            </a:r>
            <a:r>
              <a:rPr lang="en-US" sz="1400" dirty="0" err="1"/>
              <a:t>Chylek</a:t>
            </a:r>
            <a:r>
              <a:rPr lang="en-US" sz="1400" dirty="0"/>
              <a:t>, </a:t>
            </a:r>
            <a:r>
              <a:rPr lang="en-US" sz="1400" dirty="0" smtClean="0"/>
              <a:t>et al. (2014) An interaction library for the </a:t>
            </a:r>
            <a:r>
              <a:rPr lang="en-US" sz="1400" dirty="0" err="1" smtClean="0"/>
              <a:t>FcRI</a:t>
            </a:r>
            <a:r>
              <a:rPr lang="en-US" sz="1400" dirty="0" smtClean="0"/>
              <a:t> signaling network, </a:t>
            </a:r>
            <a:r>
              <a:rPr lang="en-US" sz="1400" i="1" dirty="0"/>
              <a:t>Front. </a:t>
            </a:r>
            <a:r>
              <a:rPr lang="en-US" sz="1400" i="1" dirty="0" err="1"/>
              <a:t>Immunol</a:t>
            </a:r>
            <a:r>
              <a:rPr lang="en-US" sz="1400" i="1" dirty="0"/>
              <a:t>.</a:t>
            </a:r>
            <a:r>
              <a:rPr lang="en-US" sz="1400" dirty="0"/>
              <a:t>, </a:t>
            </a:r>
            <a:r>
              <a:rPr lang="en-US" sz="1400" b="1" dirty="0" smtClean="0"/>
              <a:t>5</a:t>
            </a:r>
            <a:r>
              <a:rPr lang="en-US" sz="1400" dirty="0"/>
              <a:t>, </a:t>
            </a:r>
            <a:r>
              <a:rPr lang="en-US" sz="1400" dirty="0" smtClean="0"/>
              <a:t>1</a:t>
            </a:r>
            <a:r>
              <a:rPr lang="en-US" sz="1400" dirty="0"/>
              <a:t>–</a:t>
            </a:r>
            <a:r>
              <a:rPr lang="en-US" sz="1400" dirty="0" smtClean="0"/>
              <a:t>42.</a:t>
            </a:r>
            <a:endParaRPr lang="en-US" sz="1400" dirty="0"/>
          </a:p>
        </p:txBody>
      </p:sp>
      <p:sp>
        <p:nvSpPr>
          <p:cNvPr id="4" name="Rectangle 3"/>
          <p:cNvSpPr/>
          <p:nvPr/>
        </p:nvSpPr>
        <p:spPr>
          <a:xfrm>
            <a:off x="381000" y="6096000"/>
            <a:ext cx="4572000" cy="738664"/>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r>
              <a:rPr lang="en-US" sz="1400" dirty="0"/>
              <a:t>J. A. P. </a:t>
            </a:r>
            <a:r>
              <a:rPr lang="en-US" sz="1400" dirty="0" err="1"/>
              <a:t>Sekar</a:t>
            </a:r>
            <a:r>
              <a:rPr lang="en-US" sz="1400" dirty="0"/>
              <a:t>, J.-J. Tapia, and J. R. Faeder, “Visualizing Regulation in Rule-based Models.” Submitted to Bioinformatics. arXiv:1509.00896 [q-</a:t>
            </a:r>
            <a:r>
              <a:rPr lang="en-US" sz="1400" dirty="0" err="1"/>
              <a:t>bio.QM</a:t>
            </a:r>
            <a:r>
              <a:rPr lang="en-US" sz="1400" dirty="0"/>
              <a:t>].</a:t>
            </a:r>
          </a:p>
        </p:txBody>
      </p:sp>
    </p:spTree>
    <p:extLst>
      <p:ext uri="{BB962C8B-B14F-4D97-AF65-F5344CB8AC3E}">
        <p14:creationId xmlns:p14="http://schemas.microsoft.com/office/powerpoint/2010/main" val="72145931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4" name="Shape 174"/>
          <p:cNvSpPr txBox="1">
            <a:spLocks noGrp="1"/>
          </p:cNvSpPr>
          <p:nvPr>
            <p:ph type="title"/>
          </p:nvPr>
        </p:nvSpPr>
        <p:spPr>
          <a:xfrm>
            <a:off x="457200" y="861567"/>
            <a:ext cx="8229600" cy="738633"/>
          </a:xfrm>
          <a:prstGeom prst="rect">
            <a:avLst/>
          </a:prstGeom>
        </p:spPr>
        <p:txBody>
          <a:bodyPr lIns="91425" tIns="91425" rIns="91425" bIns="91425" anchor="b" anchorCtr="0">
            <a:spAutoFit/>
          </a:bodyPr>
          <a:lstStyle/>
          <a:p>
            <a:pPr>
              <a:buNone/>
            </a:pPr>
            <a:r>
              <a:rPr lang="en" dirty="0"/>
              <a:t>Aim 3.2: Rule-based </a:t>
            </a:r>
            <a:r>
              <a:rPr lang="en" dirty="0" smtClean="0"/>
              <a:t>modeling</a:t>
            </a:r>
            <a:endParaRPr lang="en" dirty="0"/>
          </a:p>
        </p:txBody>
      </p:sp>
      <p:sp>
        <p:nvSpPr>
          <p:cNvPr id="10" name="Rectangle 9"/>
          <p:cNvSpPr/>
          <p:nvPr/>
        </p:nvSpPr>
        <p:spPr>
          <a:xfrm>
            <a:off x="76200" y="0"/>
            <a:ext cx="3118234" cy="338554"/>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TRD2 (Faeder and </a:t>
            </a:r>
            <a:r>
              <a:rPr lang="en-US" sz="1600" b="1" i="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Sejnowksi</a:t>
            </a:r>
            <a:r>
              <a:rPr lang="en-US" sz="1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sp>
        <p:nvSpPr>
          <p:cNvPr id="3" name="Text Placeholder 2"/>
          <p:cNvSpPr>
            <a:spLocks noGrp="1"/>
          </p:cNvSpPr>
          <p:nvPr>
            <p:ph type="body" idx="1"/>
          </p:nvPr>
        </p:nvSpPr>
        <p:spPr>
          <a:xfrm>
            <a:off x="457200" y="1600200"/>
            <a:ext cx="6781800" cy="4967574"/>
          </a:xfrm>
        </p:spPr>
        <p:txBody>
          <a:bodyPr>
            <a:normAutofit fontScale="92500" lnSpcReduction="10000"/>
          </a:bodyPr>
          <a:lstStyle/>
          <a:p>
            <a:pPr marL="109728" indent="0">
              <a:buNone/>
            </a:pPr>
            <a:r>
              <a:rPr lang="en-US" dirty="0" smtClean="0"/>
              <a:t>Plans for Year </a:t>
            </a:r>
            <a:r>
              <a:rPr lang="en-US" dirty="0" smtClean="0"/>
              <a:t>4</a:t>
            </a:r>
            <a:endParaRPr lang="en-US" dirty="0" smtClean="0"/>
          </a:p>
          <a:p>
            <a:pPr lvl="1"/>
            <a:r>
              <a:rPr lang="en-US" dirty="0" smtClean="0"/>
              <a:t>Develop database of Atomized models and visualizations</a:t>
            </a:r>
          </a:p>
          <a:p>
            <a:pPr lvl="1"/>
            <a:r>
              <a:rPr lang="en-US" dirty="0" smtClean="0"/>
              <a:t>Explore relaxation of Atomized model assumptions</a:t>
            </a:r>
          </a:p>
          <a:p>
            <a:pPr lvl="1"/>
            <a:r>
              <a:rPr lang="en-US" dirty="0" smtClean="0"/>
              <a:t>Participate </a:t>
            </a:r>
            <a:r>
              <a:rPr lang="en-US" dirty="0" smtClean="0"/>
              <a:t>in </a:t>
            </a:r>
            <a:r>
              <a:rPr lang="en-US" dirty="0" smtClean="0"/>
              <a:t>implementation </a:t>
            </a:r>
            <a:r>
              <a:rPr lang="en-US" dirty="0" smtClean="0"/>
              <a:t>of SBML Multi standard</a:t>
            </a:r>
          </a:p>
          <a:p>
            <a:pPr lvl="1"/>
            <a:r>
              <a:rPr lang="en-US" dirty="0" smtClean="0"/>
              <a:t>Implementation of network-free simulation within </a:t>
            </a:r>
            <a:r>
              <a:rPr lang="en-US" dirty="0" err="1" smtClean="0"/>
              <a:t>MCell</a:t>
            </a:r>
            <a:endParaRPr lang="en-US" dirty="0" smtClean="0"/>
          </a:p>
          <a:p>
            <a:pPr lvl="2"/>
            <a:r>
              <a:rPr lang="en-US" dirty="0" smtClean="0"/>
              <a:t>(Extend) internal data structures for structured molecules and species graph representation</a:t>
            </a:r>
          </a:p>
          <a:p>
            <a:pPr lvl="2"/>
            <a:r>
              <a:rPr lang="en-US" dirty="0" smtClean="0"/>
              <a:t>Extend reaction event generation to include rules</a:t>
            </a:r>
          </a:p>
          <a:p>
            <a:pPr lvl="2"/>
            <a:endParaRPr lang="en-US" dirty="0" smtClean="0"/>
          </a:p>
        </p:txBody>
      </p:sp>
    </p:spTree>
    <p:extLst>
      <p:ext uri="{BB962C8B-B14F-4D97-AF65-F5344CB8AC3E}">
        <p14:creationId xmlns:p14="http://schemas.microsoft.com/office/powerpoint/2010/main" val="206813221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457200" y="274637"/>
            <a:ext cx="8229600" cy="1143000"/>
          </a:xfrm>
          <a:prstGeom prst="rect">
            <a:avLst/>
          </a:prstGeom>
        </p:spPr>
        <p:txBody>
          <a:bodyPr lIns="91425" tIns="91425" rIns="91425" bIns="91425" anchor="b" anchorCtr="0">
            <a:spAutoFit/>
          </a:bodyPr>
          <a:lstStyle/>
          <a:p>
            <a:pPr>
              <a:buNone/>
            </a:pPr>
            <a:r>
              <a:rPr lang="en" dirty="0"/>
              <a:t>Aim 3.3: Space-filling Molecules</a:t>
            </a:r>
          </a:p>
        </p:txBody>
      </p:sp>
      <p:sp>
        <p:nvSpPr>
          <p:cNvPr id="185" name="Shape 185"/>
          <p:cNvSpPr txBox="1">
            <a:spLocks noGrp="1"/>
          </p:cNvSpPr>
          <p:nvPr>
            <p:ph type="body" idx="1"/>
          </p:nvPr>
        </p:nvSpPr>
        <p:spPr>
          <a:xfrm>
            <a:off x="457200" y="1524000"/>
            <a:ext cx="4153800" cy="1569630"/>
          </a:xfrm>
          <a:prstGeom prst="rect">
            <a:avLst/>
          </a:prstGeom>
        </p:spPr>
        <p:style>
          <a:lnRef idx="1">
            <a:schemeClr val="accent4"/>
          </a:lnRef>
          <a:fillRef idx="2">
            <a:schemeClr val="accent4"/>
          </a:fillRef>
          <a:effectRef idx="1">
            <a:schemeClr val="accent4"/>
          </a:effectRef>
          <a:fontRef idx="minor">
            <a:schemeClr val="dk1"/>
          </a:fontRef>
        </p:style>
        <p:txBody>
          <a:bodyPr lIns="91425" tIns="91425" rIns="91425" bIns="91425" anchor="t" anchorCtr="0">
            <a:spAutoFit/>
          </a:bodyPr>
          <a:lstStyle/>
          <a:p>
            <a:pPr lvl="0">
              <a:buNone/>
            </a:pPr>
            <a:r>
              <a:rPr lang="en" sz="1800" b="1" dirty="0"/>
              <a:t>Goal</a:t>
            </a:r>
            <a:r>
              <a:rPr lang="en" sz="1800" dirty="0"/>
              <a:t>: Account for </a:t>
            </a:r>
            <a:r>
              <a:rPr lang="en-US" sz="1800" dirty="0" smtClean="0"/>
              <a:t>spatial </a:t>
            </a:r>
            <a:r>
              <a:rPr lang="en" sz="1800" dirty="0" smtClean="0"/>
              <a:t>effects </a:t>
            </a:r>
            <a:r>
              <a:rPr lang="en-US" sz="1800" dirty="0" smtClean="0"/>
              <a:t>arising from </a:t>
            </a:r>
            <a:r>
              <a:rPr lang="en" sz="1800" dirty="0" smtClean="0"/>
              <a:t>volume exclusion</a:t>
            </a:r>
            <a:r>
              <a:rPr lang="en-US" sz="1800" dirty="0" smtClean="0"/>
              <a:t> </a:t>
            </a:r>
            <a:r>
              <a:rPr lang="en" sz="1800" dirty="0" smtClean="0"/>
              <a:t>on diffusion</a:t>
            </a:r>
            <a:r>
              <a:rPr lang="en-US" sz="1800" dirty="0" smtClean="0"/>
              <a:t> and</a:t>
            </a:r>
            <a:r>
              <a:rPr lang="en" sz="1800" dirty="0" smtClean="0"/>
              <a:t> </a:t>
            </a:r>
            <a:r>
              <a:rPr lang="en" sz="1800" dirty="0"/>
              <a:t>reaction </a:t>
            </a:r>
            <a:r>
              <a:rPr lang="en" sz="1800" dirty="0" smtClean="0"/>
              <a:t>thermodynamics in </a:t>
            </a:r>
            <a:r>
              <a:rPr lang="en" sz="1800" dirty="0"/>
              <a:t>subcellular simulations</a:t>
            </a:r>
            <a:r>
              <a:rPr lang="en" sz="1800" dirty="0" smtClean="0"/>
              <a:t>.</a:t>
            </a:r>
            <a:endParaRPr lang="en" sz="1800" dirty="0"/>
          </a:p>
        </p:txBody>
      </p:sp>
      <p:sp>
        <p:nvSpPr>
          <p:cNvPr id="187" name="Shape 187"/>
          <p:cNvSpPr txBox="1"/>
          <p:nvPr/>
        </p:nvSpPr>
        <p:spPr>
          <a:xfrm>
            <a:off x="4191000" y="3429000"/>
            <a:ext cx="4876800" cy="1292631"/>
          </a:xfrm>
          <a:prstGeom prst="rect">
            <a:avLst/>
          </a:prstGeom>
          <a:noFill/>
        </p:spPr>
        <p:txBody>
          <a:bodyPr wrap="square" lIns="91425" tIns="91425" rIns="91425" bIns="91425" anchor="t" anchorCtr="0">
            <a:spAutoFit/>
          </a:bodyPr>
          <a:lstStyle/>
          <a:p>
            <a:pPr>
              <a:buNone/>
            </a:pPr>
            <a:r>
              <a:rPr lang="en" dirty="0"/>
              <a:t>Preliminary </a:t>
            </a:r>
            <a:r>
              <a:rPr lang="en-US" dirty="0" smtClean="0"/>
              <a:t>results </a:t>
            </a:r>
            <a:r>
              <a:rPr lang="en" dirty="0" smtClean="0"/>
              <a:t>for </a:t>
            </a:r>
            <a:r>
              <a:rPr lang="en" dirty="0"/>
              <a:t>diffusion of space-filling </a:t>
            </a:r>
            <a:r>
              <a:rPr lang="en" dirty="0" smtClean="0"/>
              <a:t>molecules</a:t>
            </a:r>
            <a:r>
              <a:rPr lang="en-US" dirty="0"/>
              <a:t> </a:t>
            </a:r>
            <a:r>
              <a:rPr lang="en-US" dirty="0" smtClean="0"/>
              <a:t>in </a:t>
            </a:r>
            <a:r>
              <a:rPr lang="en-US" dirty="0" err="1" smtClean="0"/>
              <a:t>MCell</a:t>
            </a:r>
            <a:r>
              <a:rPr lang="en-US" dirty="0" smtClean="0"/>
              <a:t> </a:t>
            </a:r>
            <a:r>
              <a:rPr lang="en" dirty="0" smtClean="0"/>
              <a:t>using </a:t>
            </a:r>
            <a:r>
              <a:rPr lang="en" dirty="0"/>
              <a:t>the </a:t>
            </a:r>
            <a:r>
              <a:rPr lang="en" i="1" dirty="0"/>
              <a:t>Bullet</a:t>
            </a:r>
            <a:r>
              <a:rPr lang="en" dirty="0"/>
              <a:t> </a:t>
            </a:r>
            <a:r>
              <a:rPr lang="en" dirty="0" smtClean="0"/>
              <a:t>library</a:t>
            </a:r>
            <a:r>
              <a:rPr lang="en-US" dirty="0" smtClean="0"/>
              <a:t> for collision detection</a:t>
            </a:r>
            <a:r>
              <a:rPr lang="en" dirty="0" smtClean="0"/>
              <a:t>.</a:t>
            </a:r>
            <a:r>
              <a:rPr lang="en-US" dirty="0"/>
              <a:t> </a:t>
            </a:r>
            <a:r>
              <a:rPr lang="en-US" i="1" dirty="0" smtClean="0"/>
              <a:t>f</a:t>
            </a:r>
            <a:r>
              <a:rPr lang="en-US" dirty="0" smtClean="0"/>
              <a:t>=0.24 for lower simulation is typical of cytoplasm.</a:t>
            </a:r>
            <a:endParaRPr lang="en"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10200" y="1295400"/>
            <a:ext cx="3048000" cy="2286000"/>
          </a:xfrm>
          <a:prstGeom prst="rect">
            <a:avLst/>
          </a:prstGeom>
        </p:spPr>
      </p:pic>
      <p:sp>
        <p:nvSpPr>
          <p:cNvPr id="10" name="Rectangle 9"/>
          <p:cNvSpPr/>
          <p:nvPr/>
        </p:nvSpPr>
        <p:spPr>
          <a:xfrm>
            <a:off x="3657600" y="4648200"/>
            <a:ext cx="5403181" cy="203132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i="1" dirty="0" smtClean="0"/>
              <a:t>“In particular, we are very excited about two features, dynamic mesh geometries and space-filling molecules</a:t>
            </a:r>
            <a:r>
              <a:rPr lang="en-US" sz="1400" dirty="0" smtClean="0"/>
              <a:t>.</a:t>
            </a:r>
            <a:r>
              <a:rPr lang="en-US" sz="1400" i="1" dirty="0" smtClean="0"/>
              <a:t> These new features would all us to test our recently developed hypothesis on fluidity of brain structure under physiological and pathological conditions and on a transport of macromolecule- and particle-based drug carriers.”</a:t>
            </a:r>
            <a:r>
              <a:rPr lang="en-US" sz="1400" dirty="0" smtClean="0"/>
              <a:t> </a:t>
            </a:r>
          </a:p>
          <a:p>
            <a:endParaRPr lang="en-US" sz="1400" dirty="0"/>
          </a:p>
          <a:p>
            <a:r>
              <a:rPr lang="en-US" sz="1400" dirty="0" smtClean="0"/>
              <a:t>Sabina </a:t>
            </a:r>
            <a:r>
              <a:rPr lang="en-US" sz="1400" dirty="0" err="1" smtClean="0"/>
              <a:t>Hrabetova</a:t>
            </a:r>
            <a:r>
              <a:rPr lang="en-US" sz="1400" dirty="0" smtClean="0"/>
              <a:t>, MD, PhD</a:t>
            </a:r>
          </a:p>
          <a:p>
            <a:r>
              <a:rPr lang="en-US" sz="1400" dirty="0" smtClean="0"/>
              <a:t>SUNY Downstate</a:t>
            </a:r>
            <a:endParaRPr lang="en-US" sz="1400" dirty="0"/>
          </a:p>
        </p:txBody>
      </p:sp>
      <p:sp>
        <p:nvSpPr>
          <p:cNvPr id="11" name="Rectangle 10"/>
          <p:cNvSpPr/>
          <p:nvPr/>
        </p:nvSpPr>
        <p:spPr>
          <a:xfrm>
            <a:off x="76200" y="0"/>
            <a:ext cx="3118234" cy="338554"/>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TRD2 (Faeder and </a:t>
            </a:r>
            <a:r>
              <a:rPr lang="en-US" sz="1600" b="1" i="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Sejnowksi</a:t>
            </a:r>
            <a:r>
              <a:rPr lang="en-US" sz="1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pic>
        <p:nvPicPr>
          <p:cNvPr id="2" name="Picture 1"/>
          <p:cNvPicPr>
            <a:picLocks noChangeAspect="1"/>
          </p:cNvPicPr>
          <p:nvPr/>
        </p:nvPicPr>
        <p:blipFill>
          <a:blip r:embed="rId4"/>
          <a:stretch>
            <a:fillRect/>
          </a:stretch>
        </p:blipFill>
        <p:spPr>
          <a:xfrm>
            <a:off x="635000" y="3276600"/>
            <a:ext cx="2641600" cy="2615446"/>
          </a:xfrm>
          <a:prstGeom prst="rect">
            <a:avLst/>
          </a:prstGeom>
        </p:spPr>
      </p:pic>
      <p:sp>
        <p:nvSpPr>
          <p:cNvPr id="6" name="Rectangle 5"/>
          <p:cNvSpPr/>
          <p:nvPr/>
        </p:nvSpPr>
        <p:spPr>
          <a:xfrm>
            <a:off x="381000" y="5906869"/>
            <a:ext cx="3124200" cy="646331"/>
          </a:xfrm>
          <a:prstGeom prst="rect">
            <a:avLst/>
          </a:prstGeom>
        </p:spPr>
        <p:txBody>
          <a:bodyPr wrap="square">
            <a:spAutoFit/>
          </a:bodyPr>
          <a:lstStyle/>
          <a:p>
            <a:r>
              <a:rPr lang="en-US" i="1" dirty="0"/>
              <a:t>Escherichia </a:t>
            </a:r>
            <a:r>
              <a:rPr lang="en-US" i="1" dirty="0" smtClean="0"/>
              <a:t>coli </a:t>
            </a:r>
            <a:r>
              <a:rPr lang="en-US" dirty="0" smtClean="0"/>
              <a:t>as illustrated by David </a:t>
            </a:r>
            <a:r>
              <a:rPr lang="en-US" dirty="0" err="1" smtClean="0"/>
              <a:t>Goodsell</a:t>
            </a:r>
            <a:r>
              <a:rPr lang="en-US" dirty="0" smtClean="0"/>
              <a:t>. </a:t>
            </a:r>
            <a:endParaRPr lang="en-US" dirty="0"/>
          </a:p>
        </p:txBody>
      </p:sp>
    </p:spTree>
    <p:extLst>
      <p:ext uri="{BB962C8B-B14F-4D97-AF65-F5344CB8AC3E}">
        <p14:creationId xmlns:p14="http://schemas.microsoft.com/office/powerpoint/2010/main" val="147896416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a:t>Aim 3.3: Space-filling Molecules</a:t>
            </a:r>
            <a:endParaRPr lang="en-US" dirty="0"/>
          </a:p>
        </p:txBody>
      </p:sp>
      <p:sp>
        <p:nvSpPr>
          <p:cNvPr id="3" name="Text Placeholder 2"/>
          <p:cNvSpPr>
            <a:spLocks noGrp="1"/>
          </p:cNvSpPr>
          <p:nvPr>
            <p:ph type="body" idx="1"/>
          </p:nvPr>
        </p:nvSpPr>
        <p:spPr/>
        <p:txBody>
          <a:bodyPr/>
          <a:lstStyle/>
          <a:p>
            <a:pPr marL="109728" indent="0">
              <a:buNone/>
            </a:pPr>
            <a:r>
              <a:rPr lang="en-US" dirty="0" smtClean="0"/>
              <a:t>Plans for Year </a:t>
            </a:r>
            <a:r>
              <a:rPr lang="en-US" dirty="0" smtClean="0"/>
              <a:t>4</a:t>
            </a:r>
            <a:endParaRPr lang="en-US" dirty="0" smtClean="0"/>
          </a:p>
          <a:p>
            <a:pPr lvl="1"/>
            <a:r>
              <a:rPr lang="en-US" dirty="0" smtClean="0"/>
              <a:t>Integrate experimental code based on Bullet library into main branch</a:t>
            </a:r>
          </a:p>
          <a:p>
            <a:pPr lvl="1"/>
            <a:r>
              <a:rPr lang="en-US" dirty="0" smtClean="0"/>
              <a:t>Implement collision detection for surface molecules</a:t>
            </a:r>
          </a:p>
          <a:p>
            <a:pPr lvl="1"/>
            <a:r>
              <a:rPr lang="en-US" dirty="0" smtClean="0"/>
              <a:t>Apply to specific test problems</a:t>
            </a:r>
          </a:p>
        </p:txBody>
      </p:sp>
      <p:pic>
        <p:nvPicPr>
          <p:cNvPr id="5" name="Picture 4"/>
          <p:cNvPicPr>
            <a:picLocks noChangeAspect="1"/>
          </p:cNvPicPr>
          <p:nvPr/>
        </p:nvPicPr>
        <p:blipFill>
          <a:blip r:embed="rId2"/>
          <a:stretch>
            <a:fillRect/>
          </a:stretch>
        </p:blipFill>
        <p:spPr>
          <a:xfrm>
            <a:off x="1219200" y="4267200"/>
            <a:ext cx="2819400" cy="2332096"/>
          </a:xfrm>
          <a:prstGeom prst="rect">
            <a:avLst/>
          </a:prstGeom>
        </p:spPr>
      </p:pic>
      <p:sp>
        <p:nvSpPr>
          <p:cNvPr id="6" name="Rectangle 5"/>
          <p:cNvSpPr/>
          <p:nvPr/>
        </p:nvSpPr>
        <p:spPr>
          <a:xfrm>
            <a:off x="4114800" y="4953000"/>
            <a:ext cx="4572000" cy="1077218"/>
          </a:xfrm>
          <a:prstGeom prst="rect">
            <a:avLst/>
          </a:prstGeom>
        </p:spPr>
        <p:txBody>
          <a:bodyPr>
            <a:spAutoFit/>
          </a:bodyPr>
          <a:lstStyle/>
          <a:p>
            <a:r>
              <a:rPr lang="en-US" sz="1600" dirty="0" smtClean="0"/>
              <a:t>Tarantino et al.  </a:t>
            </a:r>
            <a:r>
              <a:rPr lang="en-US" sz="1600" dirty="0"/>
              <a:t>(2014). TNF and IL-1 exhibit distinct ubiquitin requirements for inducing NEMO-IKK </a:t>
            </a:r>
            <a:r>
              <a:rPr lang="en-US" sz="1600" dirty="0" err="1"/>
              <a:t>supramolecular</a:t>
            </a:r>
            <a:r>
              <a:rPr lang="en-US" sz="1600" dirty="0"/>
              <a:t> structures. </a:t>
            </a:r>
            <a:r>
              <a:rPr lang="en-US" sz="1600" i="1" dirty="0" smtClean="0"/>
              <a:t>J. Cell Biol.</a:t>
            </a:r>
            <a:r>
              <a:rPr lang="en-US" sz="1600" dirty="0" smtClean="0"/>
              <a:t> </a:t>
            </a:r>
            <a:r>
              <a:rPr lang="en-US" sz="1600" b="1" dirty="0" smtClean="0"/>
              <a:t>204</a:t>
            </a:r>
            <a:r>
              <a:rPr lang="en-US" sz="1600" dirty="0" smtClean="0"/>
              <a:t>, </a:t>
            </a:r>
            <a:r>
              <a:rPr lang="en-US" sz="1600" dirty="0"/>
              <a:t>231–45</a:t>
            </a:r>
            <a:r>
              <a:rPr lang="en-US" sz="1600" dirty="0" smtClean="0"/>
              <a:t>.</a:t>
            </a:r>
            <a:endParaRPr lang="en-US" sz="1600" dirty="0"/>
          </a:p>
        </p:txBody>
      </p:sp>
    </p:spTree>
    <p:extLst>
      <p:ext uri="{BB962C8B-B14F-4D97-AF65-F5344CB8AC3E}">
        <p14:creationId xmlns:p14="http://schemas.microsoft.com/office/powerpoint/2010/main" val="33315295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457200" y="274637"/>
            <a:ext cx="8229600" cy="1143000"/>
          </a:xfrm>
          <a:prstGeom prst="rect">
            <a:avLst/>
          </a:prstGeom>
        </p:spPr>
        <p:txBody>
          <a:bodyPr lIns="91425" tIns="91425" rIns="91425" bIns="91425" anchor="b" anchorCtr="0">
            <a:spAutoFit/>
          </a:bodyPr>
          <a:lstStyle/>
          <a:p>
            <a:pPr>
              <a:buNone/>
            </a:pPr>
            <a:r>
              <a:rPr lang="en" dirty="0"/>
              <a:t>Aim 3.4: Parallelization </a:t>
            </a:r>
          </a:p>
        </p:txBody>
      </p:sp>
      <p:sp>
        <p:nvSpPr>
          <p:cNvPr id="193" name="Shape 193"/>
          <p:cNvSpPr txBox="1">
            <a:spLocks noGrp="1"/>
          </p:cNvSpPr>
          <p:nvPr>
            <p:ph type="body" idx="1"/>
          </p:nvPr>
        </p:nvSpPr>
        <p:spPr>
          <a:xfrm>
            <a:off x="381000" y="2209800"/>
            <a:ext cx="7924800" cy="2315989"/>
          </a:xfrm>
          <a:prstGeom prst="rect">
            <a:avLst/>
          </a:prstGeom>
          <a:ln w="9525" cap="flat">
            <a:noFill/>
            <a:prstDash val="solid"/>
            <a:round/>
            <a:headEnd type="none" w="med" len="med"/>
            <a:tailEnd type="none" w="med" len="med"/>
          </a:ln>
        </p:spPr>
        <p:txBody>
          <a:bodyPr wrap="square" lIns="91425" tIns="91425" rIns="91425" bIns="91425" anchor="t" anchorCtr="0">
            <a:spAutoFit/>
          </a:bodyPr>
          <a:lstStyle/>
          <a:p>
            <a:r>
              <a:rPr lang="en-US" sz="1800" dirty="0" smtClean="0"/>
              <a:t>SMP (multi-core) version of MCell3</a:t>
            </a:r>
          </a:p>
          <a:p>
            <a:r>
              <a:rPr lang="en-US" sz="1800" dirty="0" smtClean="0"/>
              <a:t>Parallel asynchronous execution for distributed memory machines.</a:t>
            </a:r>
          </a:p>
          <a:p>
            <a:pPr marL="109728" indent="0">
              <a:buNone/>
            </a:pPr>
            <a:endParaRPr lang="en-US" sz="1800" dirty="0" smtClean="0"/>
          </a:p>
          <a:p>
            <a:pPr lvl="0" rtl="0">
              <a:buNone/>
            </a:pPr>
            <a:r>
              <a:rPr lang="en-US" sz="1800" b="1" dirty="0" smtClean="0"/>
              <a:t>Other HPC capabilities</a:t>
            </a:r>
            <a:endParaRPr lang="en-US" sz="1800" dirty="0"/>
          </a:p>
          <a:p>
            <a:r>
              <a:rPr lang="en-US" sz="1800" dirty="0" smtClean="0"/>
              <a:t>Simulation control for running simultaneous trajectories – parameter sampling, distributions (</a:t>
            </a:r>
            <a:r>
              <a:rPr lang="en-US" sz="1800" b="1" dirty="0" smtClean="0"/>
              <a:t>Aim 2.4</a:t>
            </a:r>
            <a:r>
              <a:rPr lang="en-US" sz="1800" dirty="0" smtClean="0"/>
              <a:t>)</a:t>
            </a:r>
          </a:p>
          <a:p>
            <a:r>
              <a:rPr lang="en-US" sz="1800" dirty="0" smtClean="0"/>
              <a:t>Super-linear computation through Weighted Ensemble (</a:t>
            </a:r>
            <a:r>
              <a:rPr lang="en-US" sz="1800" b="1" dirty="0" smtClean="0"/>
              <a:t>TR&amp;D1</a:t>
            </a:r>
            <a:r>
              <a:rPr lang="en-US" sz="1800" dirty="0" smtClean="0"/>
              <a:t>)</a:t>
            </a:r>
          </a:p>
        </p:txBody>
      </p:sp>
      <p:sp>
        <p:nvSpPr>
          <p:cNvPr id="5" name="Rectangle 4"/>
          <p:cNvSpPr/>
          <p:nvPr/>
        </p:nvSpPr>
        <p:spPr>
          <a:xfrm>
            <a:off x="381000" y="5486400"/>
            <a:ext cx="4191000" cy="116955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i="1" dirty="0" smtClean="0"/>
              <a:t>“… the </a:t>
            </a:r>
            <a:r>
              <a:rPr lang="en-US" sz="1400" i="1" dirty="0"/>
              <a:t>ability to parallelize simulations would allow many, many extensions that would be otherwise </a:t>
            </a:r>
            <a:r>
              <a:rPr lang="en-US" sz="1400" i="1" dirty="0" smtClean="0"/>
              <a:t>difficult </a:t>
            </a:r>
            <a:r>
              <a:rPr lang="en-US" sz="1400" i="1" dirty="0"/>
              <a:t>or impossible to implement</a:t>
            </a:r>
            <a:r>
              <a:rPr lang="en-US" sz="1400" i="1" dirty="0" smtClean="0"/>
              <a:t>.” </a:t>
            </a:r>
          </a:p>
          <a:p>
            <a:r>
              <a:rPr lang="en-US" sz="1400" dirty="0" err="1" smtClean="0"/>
              <a:t>Cian</a:t>
            </a:r>
            <a:r>
              <a:rPr lang="en-US" sz="1400" dirty="0" smtClean="0"/>
              <a:t> O’Donnell, PhD</a:t>
            </a:r>
          </a:p>
          <a:p>
            <a:r>
              <a:rPr lang="en-US" sz="1400" dirty="0" smtClean="0"/>
              <a:t>University of Edinburgh</a:t>
            </a:r>
          </a:p>
        </p:txBody>
      </p:sp>
      <p:sp>
        <p:nvSpPr>
          <p:cNvPr id="3" name="Rectangle 2"/>
          <p:cNvSpPr/>
          <p:nvPr/>
        </p:nvSpPr>
        <p:spPr>
          <a:xfrm>
            <a:off x="4800600" y="4876800"/>
            <a:ext cx="4114800" cy="181588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r>
              <a:rPr lang="en-US" sz="1400" dirty="0" smtClean="0">
                <a:solidFill>
                  <a:prstClr val="black"/>
                </a:solidFill>
              </a:rPr>
              <a:t>“</a:t>
            </a:r>
            <a:r>
              <a:rPr lang="en-US" sz="1400" i="1" dirty="0">
                <a:solidFill>
                  <a:prstClr val="black"/>
                </a:solidFill>
              </a:rPr>
              <a:t>The simulations I am currently running require several weeks of execution time on the supercomputer on my campus. A parallel processing option would save me a lot of time and allow me to simulate scenarios that are too time-consuming to consider at present.”</a:t>
            </a:r>
          </a:p>
          <a:p>
            <a:pPr lvl="0"/>
            <a:r>
              <a:rPr lang="en-US" sz="1400" dirty="0">
                <a:solidFill>
                  <a:prstClr val="black"/>
                </a:solidFill>
              </a:rPr>
              <a:t>James P. </a:t>
            </a:r>
            <a:r>
              <a:rPr lang="en-US" sz="1400" dirty="0" err="1">
                <a:solidFill>
                  <a:prstClr val="black"/>
                </a:solidFill>
              </a:rPr>
              <a:t>Dilger</a:t>
            </a:r>
            <a:r>
              <a:rPr lang="en-US" sz="1400" dirty="0">
                <a:solidFill>
                  <a:prstClr val="black"/>
                </a:solidFill>
              </a:rPr>
              <a:t>, PhD</a:t>
            </a:r>
          </a:p>
          <a:p>
            <a:pPr lvl="0"/>
            <a:r>
              <a:rPr lang="en-US" sz="1400" dirty="0">
                <a:solidFill>
                  <a:prstClr val="black"/>
                </a:solidFill>
              </a:rPr>
              <a:t>Stony Brook U. School of Medicine</a:t>
            </a:r>
          </a:p>
        </p:txBody>
      </p:sp>
      <p:sp>
        <p:nvSpPr>
          <p:cNvPr id="4" name="Rectangle 3"/>
          <p:cNvSpPr/>
          <p:nvPr/>
        </p:nvSpPr>
        <p:spPr>
          <a:xfrm>
            <a:off x="533400" y="1600200"/>
            <a:ext cx="50292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r>
              <a:rPr lang="en" b="1" dirty="0"/>
              <a:t>Goal</a:t>
            </a:r>
            <a:r>
              <a:rPr lang="en" dirty="0"/>
              <a:t>: Integrate parallel simulation </a:t>
            </a:r>
            <a:r>
              <a:rPr lang="en" dirty="0" smtClean="0"/>
              <a:t>capabilities.</a:t>
            </a:r>
            <a:endParaRPr lang="en-US" dirty="0"/>
          </a:p>
        </p:txBody>
      </p:sp>
      <p:sp>
        <p:nvSpPr>
          <p:cNvPr id="8" name="Rectangle 7"/>
          <p:cNvSpPr/>
          <p:nvPr/>
        </p:nvSpPr>
        <p:spPr>
          <a:xfrm>
            <a:off x="76200" y="0"/>
            <a:ext cx="3118234" cy="338554"/>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TRD2 (Faeder and </a:t>
            </a:r>
            <a:r>
              <a:rPr lang="en-US" sz="1600" b="1" i="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Sejnowksi</a:t>
            </a:r>
            <a:r>
              <a:rPr lang="en-US" sz="1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spTree>
    <p:extLst>
      <p:ext uri="{BB962C8B-B14F-4D97-AF65-F5344CB8AC3E}">
        <p14:creationId xmlns:p14="http://schemas.microsoft.com/office/powerpoint/2010/main" val="22015092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 dirty="0"/>
              <a:t>Aim </a:t>
            </a:r>
            <a:r>
              <a:rPr lang="en-US" dirty="0" smtClean="0"/>
              <a:t>3</a:t>
            </a:r>
            <a:r>
              <a:rPr lang="en" dirty="0" smtClean="0"/>
              <a:t>:  </a:t>
            </a:r>
            <a:r>
              <a:rPr lang="en-US" dirty="0" smtClean="0"/>
              <a:t>Parallelization of </a:t>
            </a:r>
            <a:r>
              <a:rPr lang="en-US" dirty="0" err="1" smtClean="0"/>
              <a:t>MCell</a:t>
            </a:r>
            <a:endParaRPr lang="en" dirty="0"/>
          </a:p>
        </p:txBody>
      </p:sp>
      <p:sp>
        <p:nvSpPr>
          <p:cNvPr id="5" name="TextBox 4"/>
          <p:cNvSpPr txBox="1"/>
          <p:nvPr/>
        </p:nvSpPr>
        <p:spPr>
          <a:xfrm>
            <a:off x="304800" y="1447800"/>
            <a:ext cx="8686800" cy="2308324"/>
          </a:xfrm>
          <a:prstGeom prst="rect">
            <a:avLst/>
          </a:prstGeom>
          <a:noFill/>
        </p:spPr>
        <p:txBody>
          <a:bodyPr wrap="square" rtlCol="0">
            <a:spAutoFit/>
          </a:bodyPr>
          <a:lstStyle/>
          <a:p>
            <a:r>
              <a:rPr lang="en-US" dirty="0" smtClean="0"/>
              <a:t>We have developed an early prototype of a shared memory parallel version of MCell3 using POSIX threads</a:t>
            </a:r>
            <a:r>
              <a:rPr lang="en-US" dirty="0" smtClean="0"/>
              <a:t>:</a:t>
            </a:r>
            <a:endParaRPr lang="en-US" dirty="0" smtClean="0"/>
          </a:p>
          <a:p>
            <a:pPr marL="800100" lvl="1" indent="-342900">
              <a:buFont typeface="Arial"/>
              <a:buChar char="•"/>
            </a:pPr>
            <a:r>
              <a:rPr lang="en-US" dirty="0" smtClean="0"/>
              <a:t>Parallel </a:t>
            </a:r>
            <a:r>
              <a:rPr lang="en-US" dirty="0" err="1" smtClean="0"/>
              <a:t>MCell</a:t>
            </a:r>
            <a:r>
              <a:rPr lang="en-US" dirty="0" smtClean="0"/>
              <a:t> code is functional for diffusing and reacting volume molecules but requires additional testing, optimization and tuning.</a:t>
            </a:r>
          </a:p>
          <a:p>
            <a:pPr marL="800100" lvl="1" indent="-342900">
              <a:buFont typeface="Arial"/>
              <a:buChar char="•"/>
            </a:pPr>
            <a:r>
              <a:rPr lang="en-US" dirty="0" smtClean="0"/>
              <a:t>Parallelization efforts will be extended to surface molecules within the next 6-8 months</a:t>
            </a:r>
            <a:r>
              <a:rPr lang="en-US" dirty="0" smtClean="0"/>
              <a:t>.</a:t>
            </a:r>
          </a:p>
          <a:p>
            <a:pPr marL="800100" lvl="1" indent="-342900">
              <a:buFont typeface="Arial"/>
              <a:buChar char="•"/>
            </a:pPr>
            <a:r>
              <a:rPr lang="en-US" dirty="0" smtClean="0"/>
              <a:t>We are also working to implement general BioNetGen and </a:t>
            </a:r>
            <a:r>
              <a:rPr lang="en-US" dirty="0" err="1" smtClean="0"/>
              <a:t>MCell</a:t>
            </a:r>
            <a:r>
              <a:rPr lang="en-US" dirty="0" smtClean="0"/>
              <a:t> implementations of WE using WESTPA </a:t>
            </a:r>
            <a:endParaRPr lang="en-US" dirty="0"/>
          </a:p>
        </p:txBody>
      </p:sp>
      <p:pic>
        <p:nvPicPr>
          <p:cNvPr id="4" name="Picture 3" descr="mcell_scaling_plot.pdf"/>
          <p:cNvPicPr>
            <a:picLocks noChangeAspect="1"/>
          </p:cNvPicPr>
          <p:nvPr/>
        </p:nvPicPr>
        <p:blipFill rotWithShape="1">
          <a:blip r:embed="rId2">
            <a:extLst>
              <a:ext uri="{28A0092B-C50C-407E-A947-70E740481C1C}">
                <a14:useLocalDpi xmlns:a14="http://schemas.microsoft.com/office/drawing/2010/main" val="0"/>
              </a:ext>
            </a:extLst>
          </a:blip>
          <a:srcRect t="10449" r="4329"/>
          <a:stretch/>
        </p:blipFill>
        <p:spPr>
          <a:xfrm>
            <a:off x="914400" y="3733800"/>
            <a:ext cx="3280555" cy="3070722"/>
          </a:xfrm>
          <a:prstGeom prst="rect">
            <a:avLst/>
          </a:prstGeom>
        </p:spPr>
      </p:pic>
      <p:sp>
        <p:nvSpPr>
          <p:cNvPr id="6" name="TextBox 5"/>
          <p:cNvSpPr txBox="1"/>
          <p:nvPr/>
        </p:nvSpPr>
        <p:spPr>
          <a:xfrm>
            <a:off x="4572000" y="4343400"/>
            <a:ext cx="3505200" cy="1200329"/>
          </a:xfrm>
          <a:prstGeom prst="rect">
            <a:avLst/>
          </a:prstGeom>
          <a:noFill/>
        </p:spPr>
        <p:txBody>
          <a:bodyPr wrap="square" rtlCol="0">
            <a:spAutoFit/>
          </a:bodyPr>
          <a:lstStyle/>
          <a:p>
            <a:r>
              <a:rPr lang="en-US" dirty="0" smtClean="0"/>
              <a:t>Scaling results for a simple cubic 1</a:t>
            </a:r>
            <a:r>
              <a:rPr lang="en-US" dirty="0" smtClean="0">
                <a:latin typeface="Symbol" charset="2"/>
                <a:cs typeface="Symbol" charset="2"/>
              </a:rPr>
              <a:t>m</a:t>
            </a:r>
            <a:r>
              <a:rPr lang="en-US" dirty="0" smtClean="0"/>
              <a:t>m</a:t>
            </a:r>
            <a:r>
              <a:rPr lang="en-US" baseline="30000" dirty="0" smtClean="0"/>
              <a:t>3</a:t>
            </a:r>
            <a:r>
              <a:rPr lang="en-US" dirty="0" smtClean="0"/>
              <a:t> system with 5*10</a:t>
            </a:r>
            <a:r>
              <a:rPr lang="en-US" baseline="30000" dirty="0" smtClean="0"/>
              <a:t>6</a:t>
            </a:r>
            <a:r>
              <a:rPr lang="en-US" dirty="0" smtClean="0"/>
              <a:t> diffusing A and B molecules reacting according to A+B -&gt; C. </a:t>
            </a:r>
            <a:endParaRPr lang="en-US" dirty="0"/>
          </a:p>
        </p:txBody>
      </p:sp>
      <p:sp>
        <p:nvSpPr>
          <p:cNvPr id="7" name="TextBox 6"/>
          <p:cNvSpPr txBox="1"/>
          <p:nvPr/>
        </p:nvSpPr>
        <p:spPr>
          <a:xfrm>
            <a:off x="5257800" y="3429000"/>
            <a:ext cx="762000" cy="338554"/>
          </a:xfrm>
          <a:prstGeom prst="rect">
            <a:avLst/>
          </a:prstGeom>
          <a:ln>
            <a:noFill/>
          </a:ln>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1600" b="1" dirty="0" smtClean="0">
                <a:solidFill>
                  <a:schemeClr val="bg1"/>
                </a:solidFill>
                <a:effectLst>
                  <a:outerShdw blurRad="38100" dist="38100" dir="2700000" algn="tl">
                    <a:srgbClr val="000000">
                      <a:alpha val="43137"/>
                    </a:srgbClr>
                  </a:outerShdw>
                </a:effectLst>
              </a:rPr>
              <a:t>TRD1</a:t>
            </a:r>
            <a:endParaRPr lang="en-US" sz="1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620869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a:t>Aim 3.4: Parallelization </a:t>
            </a:r>
            <a:endParaRPr lang="en-US" dirty="0"/>
          </a:p>
        </p:txBody>
      </p:sp>
      <p:sp>
        <p:nvSpPr>
          <p:cNvPr id="3" name="Text Placeholder 2"/>
          <p:cNvSpPr>
            <a:spLocks noGrp="1"/>
          </p:cNvSpPr>
          <p:nvPr>
            <p:ph type="body" idx="1"/>
          </p:nvPr>
        </p:nvSpPr>
        <p:spPr/>
        <p:txBody>
          <a:bodyPr/>
          <a:lstStyle/>
          <a:p>
            <a:r>
              <a:rPr lang="en-US" dirty="0" smtClean="0"/>
              <a:t>Develop simulation-runner for </a:t>
            </a:r>
            <a:r>
              <a:rPr lang="en-US" dirty="0" err="1" smtClean="0"/>
              <a:t>MCell</a:t>
            </a:r>
            <a:r>
              <a:rPr lang="en-US" dirty="0" smtClean="0"/>
              <a:t>/</a:t>
            </a:r>
            <a:r>
              <a:rPr lang="en-US" dirty="0" err="1" smtClean="0"/>
              <a:t>CellBlender</a:t>
            </a:r>
            <a:r>
              <a:rPr lang="en-US" dirty="0" smtClean="0"/>
              <a:t> to perform basic simulation tasks – averaging, parameter sweep – using multiple CPUs (</a:t>
            </a:r>
            <a:r>
              <a:rPr lang="en-US" i="1" dirty="0" smtClean="0"/>
              <a:t>in progress</a:t>
            </a:r>
            <a:r>
              <a:rPr lang="en-US" dirty="0" smtClean="0"/>
              <a:t>)</a:t>
            </a:r>
          </a:p>
          <a:p>
            <a:r>
              <a:rPr lang="en-US" dirty="0" smtClean="0"/>
              <a:t>Integrate existing code for SMP (fine-grained parallelization) into current code</a:t>
            </a:r>
          </a:p>
          <a:p>
            <a:r>
              <a:rPr lang="en-US" dirty="0" smtClean="0"/>
              <a:t>Develop general interface between </a:t>
            </a:r>
            <a:r>
              <a:rPr lang="en-US" dirty="0" err="1" smtClean="0"/>
              <a:t>MCell</a:t>
            </a:r>
            <a:r>
              <a:rPr lang="en-US" dirty="0" smtClean="0"/>
              <a:t> and BioNetGen to WESTPA (weighted ensemble code)</a:t>
            </a:r>
            <a:endParaRPr lang="en-US" dirty="0"/>
          </a:p>
        </p:txBody>
      </p:sp>
      <p:sp>
        <p:nvSpPr>
          <p:cNvPr id="4" name="Slide Number Placeholder 3"/>
          <p:cNvSpPr>
            <a:spLocks noGrp="1"/>
          </p:cNvSpPr>
          <p:nvPr>
            <p:ph type="sldNum" sz="quarter" idx="11"/>
          </p:nvPr>
        </p:nvSpPr>
        <p:spPr/>
        <p:txBody>
          <a:bodyPr/>
          <a:lstStyle/>
          <a:p>
            <a:fld id="{4E0F737F-B3DD-4E76-B937-76134DC214F4}" type="slidenum">
              <a:rPr lang="en-US" smtClean="0"/>
              <a:pPr/>
              <a:t>38</a:t>
            </a:fld>
            <a:endParaRPr lang="en-US"/>
          </a:p>
        </p:txBody>
      </p:sp>
      <p:sp>
        <p:nvSpPr>
          <p:cNvPr id="5" name="TextBox 4"/>
          <p:cNvSpPr txBox="1"/>
          <p:nvPr/>
        </p:nvSpPr>
        <p:spPr>
          <a:xfrm>
            <a:off x="1905000" y="5257800"/>
            <a:ext cx="762000" cy="338554"/>
          </a:xfrm>
          <a:prstGeom prst="rect">
            <a:avLst/>
          </a:prstGeom>
          <a:ln>
            <a:noFill/>
          </a:ln>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1600" b="1" dirty="0" smtClean="0">
                <a:solidFill>
                  <a:schemeClr val="bg1"/>
                </a:solidFill>
                <a:effectLst>
                  <a:outerShdw blurRad="38100" dist="38100" dir="2700000" algn="tl">
                    <a:srgbClr val="000000">
                      <a:alpha val="43137"/>
                    </a:srgbClr>
                  </a:outerShdw>
                </a:effectLst>
              </a:rPr>
              <a:t>TRD1</a:t>
            </a:r>
            <a:endParaRPr lang="en-US" sz="1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7458470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43000"/>
            <a:ext cx="8229600" cy="1066800"/>
          </a:xfrm>
        </p:spPr>
        <p:txBody>
          <a:bodyPr/>
          <a:lstStyle/>
          <a:p>
            <a:r>
              <a:rPr lang="en-US" dirty="0" smtClean="0"/>
              <a:t>The TR&amp;D2 </a:t>
            </a:r>
            <a:r>
              <a:rPr lang="en-US" dirty="0" smtClean="0"/>
              <a:t>Team – Year 3</a:t>
            </a:r>
            <a:endParaRPr lang="en-US" dirty="0"/>
          </a:p>
        </p:txBody>
      </p:sp>
      <p:pic>
        <p:nvPicPr>
          <p:cNvPr id="5" name="Content Placeholder 4" descr="MCell_teamPhoto.jpg"/>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1676400" y="2179525"/>
            <a:ext cx="5638800" cy="3916475"/>
          </a:xfrm>
        </p:spPr>
      </p:pic>
      <p:sp>
        <p:nvSpPr>
          <p:cNvPr id="6" name="TextBox 5"/>
          <p:cNvSpPr txBox="1"/>
          <p:nvPr/>
        </p:nvSpPr>
        <p:spPr>
          <a:xfrm>
            <a:off x="1828800" y="5449669"/>
            <a:ext cx="1275034" cy="646331"/>
          </a:xfrm>
          <a:prstGeom prst="rect">
            <a:avLst/>
          </a:prstGeom>
          <a:noFill/>
        </p:spPr>
        <p:txBody>
          <a:bodyPr wrap="none" rtlCol="0">
            <a:spAutoFit/>
          </a:bodyPr>
          <a:lstStyle/>
          <a:p>
            <a:r>
              <a:rPr lang="en-US" dirty="0" smtClean="0">
                <a:solidFill>
                  <a:schemeClr val="bg1"/>
                </a:solidFill>
              </a:rPr>
              <a:t>Bob </a:t>
            </a:r>
          </a:p>
          <a:p>
            <a:r>
              <a:rPr lang="en-US" dirty="0" err="1" smtClean="0">
                <a:solidFill>
                  <a:schemeClr val="bg1"/>
                </a:solidFill>
              </a:rPr>
              <a:t>Kuczewski</a:t>
            </a:r>
            <a:r>
              <a:rPr lang="en-US" dirty="0" smtClean="0">
                <a:solidFill>
                  <a:schemeClr val="bg1"/>
                </a:solidFill>
              </a:rPr>
              <a:t> </a:t>
            </a:r>
            <a:endParaRPr lang="en-US" dirty="0">
              <a:solidFill>
                <a:schemeClr val="bg1"/>
              </a:solidFill>
            </a:endParaRPr>
          </a:p>
        </p:txBody>
      </p:sp>
      <p:sp>
        <p:nvSpPr>
          <p:cNvPr id="7" name="TextBox 6"/>
          <p:cNvSpPr txBox="1"/>
          <p:nvPr/>
        </p:nvSpPr>
        <p:spPr>
          <a:xfrm>
            <a:off x="3276600" y="5449669"/>
            <a:ext cx="787671" cy="646331"/>
          </a:xfrm>
          <a:prstGeom prst="rect">
            <a:avLst/>
          </a:prstGeom>
          <a:noFill/>
        </p:spPr>
        <p:txBody>
          <a:bodyPr wrap="none" rtlCol="0">
            <a:spAutoFit/>
          </a:bodyPr>
          <a:lstStyle/>
          <a:p>
            <a:r>
              <a:rPr lang="en-US" dirty="0" smtClean="0">
                <a:solidFill>
                  <a:srgbClr val="FFFFFF"/>
                </a:solidFill>
              </a:rPr>
              <a:t>Tom </a:t>
            </a:r>
          </a:p>
          <a:p>
            <a:r>
              <a:rPr lang="en-US" dirty="0" err="1" smtClean="0">
                <a:solidFill>
                  <a:srgbClr val="FFFFFF"/>
                </a:solidFill>
              </a:rPr>
              <a:t>Bartol</a:t>
            </a:r>
            <a:endParaRPr lang="en-US" dirty="0">
              <a:solidFill>
                <a:srgbClr val="FFFFFF"/>
              </a:solidFill>
            </a:endParaRPr>
          </a:p>
        </p:txBody>
      </p:sp>
      <p:sp>
        <p:nvSpPr>
          <p:cNvPr id="8" name="TextBox 7"/>
          <p:cNvSpPr txBox="1"/>
          <p:nvPr/>
        </p:nvSpPr>
        <p:spPr>
          <a:xfrm>
            <a:off x="4114046" y="5449669"/>
            <a:ext cx="838954" cy="646331"/>
          </a:xfrm>
          <a:prstGeom prst="rect">
            <a:avLst/>
          </a:prstGeom>
          <a:noFill/>
        </p:spPr>
        <p:txBody>
          <a:bodyPr wrap="none" rtlCol="0">
            <a:spAutoFit/>
          </a:bodyPr>
          <a:lstStyle/>
          <a:p>
            <a:r>
              <a:rPr lang="en-US" dirty="0" smtClean="0">
                <a:solidFill>
                  <a:srgbClr val="FFFFFF"/>
                </a:solidFill>
              </a:rPr>
              <a:t>Jacob</a:t>
            </a:r>
          </a:p>
          <a:p>
            <a:r>
              <a:rPr lang="en-US" dirty="0" smtClean="0">
                <a:solidFill>
                  <a:srgbClr val="FFFFFF"/>
                </a:solidFill>
              </a:rPr>
              <a:t>Czech</a:t>
            </a:r>
            <a:endParaRPr lang="en-US" dirty="0">
              <a:solidFill>
                <a:srgbClr val="FFFFFF"/>
              </a:solidFill>
            </a:endParaRPr>
          </a:p>
        </p:txBody>
      </p:sp>
      <p:sp>
        <p:nvSpPr>
          <p:cNvPr id="9" name="TextBox 8"/>
          <p:cNvSpPr txBox="1"/>
          <p:nvPr/>
        </p:nvSpPr>
        <p:spPr>
          <a:xfrm>
            <a:off x="4876800" y="5486400"/>
            <a:ext cx="941409" cy="646331"/>
          </a:xfrm>
          <a:prstGeom prst="rect">
            <a:avLst/>
          </a:prstGeom>
          <a:noFill/>
        </p:spPr>
        <p:txBody>
          <a:bodyPr wrap="none" rtlCol="0">
            <a:spAutoFit/>
          </a:bodyPr>
          <a:lstStyle/>
          <a:p>
            <a:r>
              <a:rPr lang="en-US" dirty="0" smtClean="0">
                <a:solidFill>
                  <a:srgbClr val="FFFFFF"/>
                </a:solidFill>
              </a:rPr>
              <a:t>Markus</a:t>
            </a:r>
          </a:p>
          <a:p>
            <a:r>
              <a:rPr lang="en-US" dirty="0" err="1" smtClean="0">
                <a:solidFill>
                  <a:srgbClr val="FFFFFF"/>
                </a:solidFill>
              </a:rPr>
              <a:t>Dittrich</a:t>
            </a:r>
            <a:endParaRPr lang="en-US" dirty="0">
              <a:solidFill>
                <a:srgbClr val="FFFFFF"/>
              </a:solidFill>
            </a:endParaRPr>
          </a:p>
        </p:txBody>
      </p:sp>
      <p:sp>
        <p:nvSpPr>
          <p:cNvPr id="10" name="TextBox 9"/>
          <p:cNvSpPr txBox="1"/>
          <p:nvPr/>
        </p:nvSpPr>
        <p:spPr>
          <a:xfrm>
            <a:off x="5257800" y="2362200"/>
            <a:ext cx="916049" cy="646331"/>
          </a:xfrm>
          <a:prstGeom prst="rect">
            <a:avLst/>
          </a:prstGeom>
          <a:noFill/>
        </p:spPr>
        <p:txBody>
          <a:bodyPr wrap="none" rtlCol="0">
            <a:spAutoFit/>
          </a:bodyPr>
          <a:lstStyle/>
          <a:p>
            <a:r>
              <a:rPr lang="en-US" dirty="0" smtClean="0"/>
              <a:t>Jim</a:t>
            </a:r>
          </a:p>
          <a:p>
            <a:r>
              <a:rPr lang="en-US" dirty="0" smtClean="0"/>
              <a:t>Faeder</a:t>
            </a:r>
            <a:endParaRPr lang="en-US" dirty="0"/>
          </a:p>
        </p:txBody>
      </p:sp>
      <p:sp>
        <p:nvSpPr>
          <p:cNvPr id="11" name="TextBox 10"/>
          <p:cNvSpPr txBox="1"/>
          <p:nvPr/>
        </p:nvSpPr>
        <p:spPr>
          <a:xfrm>
            <a:off x="5791200" y="5449669"/>
            <a:ext cx="1249674" cy="646331"/>
          </a:xfrm>
          <a:prstGeom prst="rect">
            <a:avLst/>
          </a:prstGeom>
          <a:noFill/>
        </p:spPr>
        <p:txBody>
          <a:bodyPr wrap="none" rtlCol="0">
            <a:spAutoFit/>
          </a:bodyPr>
          <a:lstStyle/>
          <a:p>
            <a:r>
              <a:rPr lang="en-US" dirty="0" smtClean="0">
                <a:solidFill>
                  <a:srgbClr val="FFFFFF"/>
                </a:solidFill>
              </a:rPr>
              <a:t>Jose-Juan</a:t>
            </a:r>
          </a:p>
          <a:p>
            <a:r>
              <a:rPr lang="en-US" dirty="0" smtClean="0">
                <a:solidFill>
                  <a:srgbClr val="FFFFFF"/>
                </a:solidFill>
              </a:rPr>
              <a:t>Tapia</a:t>
            </a:r>
            <a:endParaRPr lang="en-US" dirty="0">
              <a:solidFill>
                <a:srgbClr val="FFFFFF"/>
              </a:solidFill>
            </a:endParaRPr>
          </a:p>
        </p:txBody>
      </p:sp>
      <p:sp>
        <p:nvSpPr>
          <p:cNvPr id="12" name="TextBox 11"/>
          <p:cNvSpPr txBox="1"/>
          <p:nvPr/>
        </p:nvSpPr>
        <p:spPr>
          <a:xfrm>
            <a:off x="7315200" y="2971800"/>
            <a:ext cx="1828800" cy="338554"/>
          </a:xfrm>
          <a:prstGeom prst="rect">
            <a:avLst/>
          </a:prstGeom>
          <a:noFill/>
        </p:spPr>
        <p:txBody>
          <a:bodyPr wrap="square" rtlCol="0">
            <a:spAutoFit/>
          </a:bodyPr>
          <a:lstStyle/>
          <a:p>
            <a:r>
              <a:rPr lang="en-US" sz="1600" dirty="0" err="1" smtClean="0">
                <a:solidFill>
                  <a:srgbClr val="000000"/>
                </a:solidFill>
              </a:rPr>
              <a:t>Dipak</a:t>
            </a:r>
            <a:r>
              <a:rPr lang="en-US" sz="1600" dirty="0" smtClean="0">
                <a:solidFill>
                  <a:srgbClr val="000000"/>
                </a:solidFill>
              </a:rPr>
              <a:t> </a:t>
            </a:r>
            <a:r>
              <a:rPr lang="en-US" sz="1600" dirty="0" err="1" smtClean="0">
                <a:solidFill>
                  <a:srgbClr val="000000"/>
                </a:solidFill>
              </a:rPr>
              <a:t>Barua</a:t>
            </a:r>
            <a:endParaRPr lang="en-US" sz="1400" b="1" dirty="0">
              <a:solidFill>
                <a:srgbClr val="000000"/>
              </a:solidFill>
            </a:endParaRPr>
          </a:p>
        </p:txBody>
      </p:sp>
      <p:pic>
        <p:nvPicPr>
          <p:cNvPr id="13" name="Picture 12"/>
          <p:cNvPicPr>
            <a:picLocks noChangeAspect="1"/>
          </p:cNvPicPr>
          <p:nvPr/>
        </p:nvPicPr>
        <p:blipFill>
          <a:blip r:embed="rId3"/>
          <a:stretch>
            <a:fillRect/>
          </a:stretch>
        </p:blipFill>
        <p:spPr>
          <a:xfrm>
            <a:off x="6219825" y="990600"/>
            <a:ext cx="2619375" cy="1752600"/>
          </a:xfrm>
          <a:prstGeom prst="rect">
            <a:avLst/>
          </a:prstGeom>
          <a:ln>
            <a:noFill/>
          </a:ln>
          <a:effectLst>
            <a:softEdge rad="112500"/>
          </a:effectLst>
        </p:spPr>
      </p:pic>
      <p:sp>
        <p:nvSpPr>
          <p:cNvPr id="14" name="TextBox 13"/>
          <p:cNvSpPr txBox="1"/>
          <p:nvPr/>
        </p:nvSpPr>
        <p:spPr>
          <a:xfrm>
            <a:off x="7462937" y="762000"/>
            <a:ext cx="1223863"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smtClean="0"/>
              <a:t>Terry</a:t>
            </a:r>
          </a:p>
          <a:p>
            <a:r>
              <a:rPr lang="en-US" dirty="0" err="1" smtClean="0"/>
              <a:t>Sejnowksi</a:t>
            </a:r>
            <a:endParaRPr lang="en-US" dirty="0"/>
          </a:p>
        </p:txBody>
      </p:sp>
      <p:pic>
        <p:nvPicPr>
          <p:cNvPr id="3" name="Picture 2"/>
          <p:cNvPicPr>
            <a:picLocks noChangeAspect="1"/>
          </p:cNvPicPr>
          <p:nvPr/>
        </p:nvPicPr>
        <p:blipFill>
          <a:blip r:embed="rId4"/>
          <a:stretch>
            <a:fillRect/>
          </a:stretch>
        </p:blipFill>
        <p:spPr>
          <a:xfrm>
            <a:off x="8610600" y="2895600"/>
            <a:ext cx="533400" cy="533400"/>
          </a:xfrm>
          <a:prstGeom prst="rect">
            <a:avLst/>
          </a:prstGeom>
        </p:spPr>
      </p:pic>
      <p:pic>
        <p:nvPicPr>
          <p:cNvPr id="17" name="Picture 16"/>
          <p:cNvPicPr>
            <a:picLocks noChangeAspect="1"/>
          </p:cNvPicPr>
          <p:nvPr/>
        </p:nvPicPr>
        <p:blipFill>
          <a:blip r:embed="rId5"/>
          <a:stretch>
            <a:fillRect/>
          </a:stretch>
        </p:blipFill>
        <p:spPr>
          <a:xfrm>
            <a:off x="6553200" y="3733800"/>
            <a:ext cx="838200" cy="838200"/>
          </a:xfrm>
          <a:prstGeom prst="rect">
            <a:avLst/>
          </a:prstGeom>
        </p:spPr>
      </p:pic>
      <p:pic>
        <p:nvPicPr>
          <p:cNvPr id="18" name="Picture 17"/>
          <p:cNvPicPr>
            <a:picLocks noChangeAspect="1"/>
          </p:cNvPicPr>
          <p:nvPr/>
        </p:nvPicPr>
        <p:blipFill>
          <a:blip r:embed="rId6"/>
          <a:stretch>
            <a:fillRect/>
          </a:stretch>
        </p:blipFill>
        <p:spPr>
          <a:xfrm>
            <a:off x="6550152" y="4568952"/>
            <a:ext cx="841248" cy="841248"/>
          </a:xfrm>
          <a:prstGeom prst="rect">
            <a:avLst/>
          </a:prstGeom>
        </p:spPr>
      </p:pic>
      <p:sp>
        <p:nvSpPr>
          <p:cNvPr id="19" name="TextBox 18"/>
          <p:cNvSpPr txBox="1"/>
          <p:nvPr/>
        </p:nvSpPr>
        <p:spPr>
          <a:xfrm>
            <a:off x="7315200" y="3974068"/>
            <a:ext cx="1210901" cy="369332"/>
          </a:xfrm>
          <a:prstGeom prst="rect">
            <a:avLst/>
          </a:prstGeom>
          <a:noFill/>
        </p:spPr>
        <p:txBody>
          <a:bodyPr wrap="none" rtlCol="0">
            <a:spAutoFit/>
          </a:bodyPr>
          <a:lstStyle/>
          <a:p>
            <a:r>
              <a:rPr lang="en-US" dirty="0" smtClean="0"/>
              <a:t>Rob Clark</a:t>
            </a:r>
            <a:endParaRPr lang="en-US" dirty="0" smtClean="0"/>
          </a:p>
        </p:txBody>
      </p:sp>
      <p:sp>
        <p:nvSpPr>
          <p:cNvPr id="20" name="TextBox 19"/>
          <p:cNvSpPr txBox="1"/>
          <p:nvPr/>
        </p:nvSpPr>
        <p:spPr>
          <a:xfrm>
            <a:off x="7315200" y="4724400"/>
            <a:ext cx="1352353" cy="369332"/>
          </a:xfrm>
          <a:prstGeom prst="rect">
            <a:avLst/>
          </a:prstGeom>
          <a:noFill/>
        </p:spPr>
        <p:txBody>
          <a:bodyPr wrap="none" rtlCol="0">
            <a:spAutoFit/>
          </a:bodyPr>
          <a:lstStyle/>
          <a:p>
            <a:r>
              <a:rPr lang="en-US" dirty="0" smtClean="0"/>
              <a:t>John </a:t>
            </a:r>
            <a:r>
              <a:rPr lang="en-US" dirty="0" err="1" smtClean="0"/>
              <a:t>Sekar</a:t>
            </a:r>
            <a:endParaRPr lang="en-US" dirty="0" smtClean="0"/>
          </a:p>
        </p:txBody>
      </p:sp>
    </p:spTree>
    <p:extLst>
      <p:ext uri="{BB962C8B-B14F-4D97-AF65-F5344CB8AC3E}">
        <p14:creationId xmlns:p14="http://schemas.microsoft.com/office/powerpoint/2010/main" val="28867749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
          <p:cNvSpPr txBox="1">
            <a:spLocks noChangeArrowheads="1"/>
          </p:cNvSpPr>
          <p:nvPr/>
        </p:nvSpPr>
        <p:spPr bwMode="auto">
          <a:xfrm>
            <a:off x="2057400" y="457200"/>
            <a:ext cx="5211763" cy="701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4000" dirty="0">
                <a:solidFill>
                  <a:srgbClr val="0000FF"/>
                </a:solidFill>
              </a:rPr>
              <a:t>Levels of Investigation</a:t>
            </a:r>
          </a:p>
        </p:txBody>
      </p:sp>
      <p:pic>
        <p:nvPicPr>
          <p:cNvPr id="4099"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52663" y="1174750"/>
            <a:ext cx="4529137"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6200" y="0"/>
            <a:ext cx="3118234" cy="338554"/>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TRD2 (Faeder and </a:t>
            </a:r>
            <a:r>
              <a:rPr lang="en-US" sz="1600" b="1" i="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Sejnowksi</a:t>
            </a:r>
            <a:r>
              <a:rPr lang="en-US" sz="1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spTree>
    <p:extLst>
      <p:ext uri="{BB962C8B-B14F-4D97-AF65-F5344CB8AC3E}">
        <p14:creationId xmlns:p14="http://schemas.microsoft.com/office/powerpoint/2010/main" val="217661365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ChangeArrowheads="1"/>
          </p:cNvSpPr>
          <p:nvPr/>
        </p:nvSpPr>
        <p:spPr bwMode="auto">
          <a:xfrm>
            <a:off x="4876800" y="1905000"/>
            <a:ext cx="3810000" cy="609600"/>
          </a:xfrm>
          <a:prstGeom prst="rect">
            <a:avLst/>
          </a:prstGeom>
          <a:solidFill>
            <a:schemeClr val="bg1"/>
          </a:solidFill>
          <a:ln w="19050">
            <a:solidFill>
              <a:schemeClr val="tx1"/>
            </a:solidFill>
            <a:miter lim="800000"/>
            <a:headEnd/>
            <a:tailEnd/>
          </a:ln>
          <a:effectLst>
            <a:outerShdw dist="107763" dir="18900000" algn="ctr" rotWithShape="0">
              <a:schemeClr val="bg2"/>
            </a:outerShdw>
          </a:effectLst>
        </p:spPr>
        <p:txBody>
          <a:bodyPr wrap="none" anchor="ctr"/>
          <a:lstStyle/>
          <a:p>
            <a:pPr>
              <a:defRPr/>
            </a:pPr>
            <a:endParaRPr lang="en-US">
              <a:ea typeface="+mn-ea"/>
            </a:endParaRPr>
          </a:p>
        </p:txBody>
      </p:sp>
      <p:sp>
        <p:nvSpPr>
          <p:cNvPr id="375811" name="Rectangle 3"/>
          <p:cNvSpPr>
            <a:spLocks noChangeArrowheads="1"/>
          </p:cNvSpPr>
          <p:nvPr/>
        </p:nvSpPr>
        <p:spPr bwMode="auto">
          <a:xfrm>
            <a:off x="533400" y="1905000"/>
            <a:ext cx="3962400" cy="609600"/>
          </a:xfrm>
          <a:prstGeom prst="rect">
            <a:avLst/>
          </a:prstGeom>
          <a:solidFill>
            <a:schemeClr val="bg1"/>
          </a:solidFill>
          <a:ln w="19050">
            <a:solidFill>
              <a:schemeClr val="tx1"/>
            </a:solidFill>
            <a:miter lim="800000"/>
            <a:headEnd/>
            <a:tailEnd/>
          </a:ln>
          <a:effectLst>
            <a:outerShdw dist="107763" dir="18900000" algn="ctr" rotWithShape="0">
              <a:schemeClr val="bg2"/>
            </a:outerShdw>
          </a:effectLst>
        </p:spPr>
        <p:txBody>
          <a:bodyPr wrap="none" anchor="ctr"/>
          <a:lstStyle/>
          <a:p>
            <a:pPr>
              <a:defRPr/>
            </a:pPr>
            <a:endParaRPr lang="en-US">
              <a:ea typeface="+mn-ea"/>
            </a:endParaRPr>
          </a:p>
        </p:txBody>
      </p:sp>
      <p:sp>
        <p:nvSpPr>
          <p:cNvPr id="375812" name="Rectangle 4"/>
          <p:cNvSpPr>
            <a:spLocks noChangeArrowheads="1"/>
          </p:cNvSpPr>
          <p:nvPr/>
        </p:nvSpPr>
        <p:spPr bwMode="auto">
          <a:xfrm>
            <a:off x="609600" y="5715000"/>
            <a:ext cx="3810000" cy="914400"/>
          </a:xfrm>
          <a:prstGeom prst="rect">
            <a:avLst/>
          </a:prstGeom>
          <a:solidFill>
            <a:schemeClr val="bg1"/>
          </a:solidFill>
          <a:ln w="19050">
            <a:solidFill>
              <a:schemeClr val="tx1"/>
            </a:solidFill>
            <a:miter lim="800000"/>
            <a:headEnd/>
            <a:tailEnd/>
          </a:ln>
          <a:effectLst>
            <a:outerShdw dist="107763" dir="18900000" algn="ctr" rotWithShape="0">
              <a:schemeClr val="bg2"/>
            </a:outerShdw>
          </a:effectLst>
        </p:spPr>
        <p:txBody>
          <a:bodyPr wrap="none" anchor="ctr"/>
          <a:lstStyle/>
          <a:p>
            <a:pPr>
              <a:defRPr/>
            </a:pPr>
            <a:endParaRPr lang="en-US">
              <a:ea typeface="+mn-ea"/>
            </a:endParaRPr>
          </a:p>
        </p:txBody>
      </p:sp>
      <p:sp>
        <p:nvSpPr>
          <p:cNvPr id="5125" name="Rectangle 5"/>
          <p:cNvSpPr>
            <a:spLocks noGrp="1" noChangeArrowheads="1"/>
          </p:cNvSpPr>
          <p:nvPr>
            <p:ph type="title"/>
          </p:nvPr>
        </p:nvSpPr>
        <p:spPr>
          <a:xfrm>
            <a:off x="685800" y="228600"/>
            <a:ext cx="7772400" cy="914400"/>
          </a:xfrm>
        </p:spPr>
        <p:txBody>
          <a:bodyPr/>
          <a:lstStyle/>
          <a:p>
            <a:r>
              <a:rPr lang="en-US">
                <a:solidFill>
                  <a:schemeClr val="accent2"/>
                </a:solidFill>
                <a:latin typeface="Arial" charset="0"/>
              </a:rPr>
              <a:t>MCell</a:t>
            </a:r>
          </a:p>
        </p:txBody>
      </p:sp>
      <p:sp>
        <p:nvSpPr>
          <p:cNvPr id="5126" name="Text Box 6"/>
          <p:cNvSpPr txBox="1">
            <a:spLocks noChangeArrowheads="1"/>
          </p:cNvSpPr>
          <p:nvPr/>
        </p:nvSpPr>
        <p:spPr bwMode="auto">
          <a:xfrm>
            <a:off x="762000" y="1066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nSpc>
                <a:spcPct val="80000"/>
              </a:lnSpc>
              <a:spcBef>
                <a:spcPct val="50000"/>
              </a:spcBef>
            </a:pPr>
            <a:r>
              <a:rPr lang="en-US" sz="2400">
                <a:latin typeface="Times New Roman" charset="0"/>
              </a:rPr>
              <a:t> </a:t>
            </a:r>
            <a:r>
              <a:rPr lang="en-US" sz="3000"/>
              <a:t>Monte Carlo Simulator of Microphysiology</a:t>
            </a:r>
          </a:p>
        </p:txBody>
      </p:sp>
      <p:sp>
        <p:nvSpPr>
          <p:cNvPr id="5127" name="Text Box 7"/>
          <p:cNvSpPr txBox="1">
            <a:spLocks noChangeArrowheads="1"/>
          </p:cNvSpPr>
          <p:nvPr/>
        </p:nvSpPr>
        <p:spPr bwMode="auto">
          <a:xfrm>
            <a:off x="685800" y="1981200"/>
            <a:ext cx="388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buFontTx/>
              <a:buChar char="•"/>
            </a:pPr>
            <a:r>
              <a:rPr lang="en-US" sz="2400"/>
              <a:t>Random walk diffusion</a:t>
            </a:r>
          </a:p>
        </p:txBody>
      </p:sp>
      <p:sp>
        <p:nvSpPr>
          <p:cNvPr id="5128" name="Text Box 8"/>
          <p:cNvSpPr txBox="1">
            <a:spLocks noChangeArrowheads="1"/>
          </p:cNvSpPr>
          <p:nvPr/>
        </p:nvSpPr>
        <p:spPr bwMode="auto">
          <a:xfrm>
            <a:off x="609600" y="5715000"/>
            <a:ext cx="37861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buFontTx/>
              <a:buChar char="•"/>
            </a:pPr>
            <a:r>
              <a:rPr lang="en-US" sz="2400"/>
              <a:t> Stochastic biochemical kinetic state transitions</a:t>
            </a:r>
          </a:p>
        </p:txBody>
      </p:sp>
      <p:sp>
        <p:nvSpPr>
          <p:cNvPr id="5129" name="Text Box 9"/>
          <p:cNvSpPr txBox="1">
            <a:spLocks noChangeArrowheads="1"/>
          </p:cNvSpPr>
          <p:nvPr/>
        </p:nvSpPr>
        <p:spPr bwMode="auto">
          <a:xfrm>
            <a:off x="4852988" y="1919288"/>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buFontTx/>
              <a:buChar char="•"/>
            </a:pPr>
            <a:r>
              <a:rPr lang="en-US" sz="2400"/>
              <a:t> Realistic 3D Geometry</a:t>
            </a:r>
          </a:p>
        </p:txBody>
      </p:sp>
      <p:pic>
        <p:nvPicPr>
          <p:cNvPr id="375818" name="Picture 10"/>
          <p:cNvPicPr>
            <a:picLocks noChangeAspect="1" noChangeArrowheads="1"/>
          </p:cNvPicPr>
          <p:nvPr/>
        </p:nvPicPr>
        <p:blipFill>
          <a:blip r:embed="rId2"/>
          <a:srcRect/>
          <a:stretch>
            <a:fillRect/>
          </a:stretch>
        </p:blipFill>
        <p:spPr bwMode="auto">
          <a:xfrm>
            <a:off x="4724400" y="2667000"/>
            <a:ext cx="4191000" cy="2792413"/>
          </a:xfrm>
          <a:prstGeom prst="rect">
            <a:avLst/>
          </a:prstGeom>
          <a:noFill/>
          <a:ln w="9525">
            <a:noFill/>
            <a:miter lim="800000"/>
            <a:headEnd/>
            <a:tailEnd/>
          </a:ln>
          <a:effectLst>
            <a:outerShdw dist="107763" dir="18900000" algn="ctr" rotWithShape="0">
              <a:schemeClr val="bg2"/>
            </a:outerShdw>
          </a:effectLst>
        </p:spPr>
      </p:pic>
      <p:pic>
        <p:nvPicPr>
          <p:cNvPr id="375819" name="Picture 11"/>
          <p:cNvPicPr>
            <a:picLocks noChangeAspect="1" noChangeArrowheads="1"/>
          </p:cNvPicPr>
          <p:nvPr/>
        </p:nvPicPr>
        <p:blipFill>
          <a:blip r:embed="rId3"/>
          <a:srcRect/>
          <a:stretch>
            <a:fillRect/>
          </a:stretch>
        </p:blipFill>
        <p:spPr bwMode="auto">
          <a:xfrm>
            <a:off x="457200" y="2667000"/>
            <a:ext cx="3962400" cy="2805113"/>
          </a:xfrm>
          <a:prstGeom prst="rect">
            <a:avLst/>
          </a:prstGeom>
          <a:noFill/>
          <a:ln w="9525">
            <a:noFill/>
            <a:miter lim="800000"/>
            <a:headEnd/>
            <a:tailEnd/>
          </a:ln>
          <a:effectLst>
            <a:outerShdw dist="107763" dir="18900000" algn="ctr" rotWithShape="0">
              <a:schemeClr val="bg2"/>
            </a:outerShdw>
          </a:effectLst>
        </p:spPr>
      </p:pic>
      <p:pic>
        <p:nvPicPr>
          <p:cNvPr id="5133" name="Picture 13" descr="Picture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2667000"/>
            <a:ext cx="4191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2720975"/>
            <a:ext cx="396240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76200" y="0"/>
            <a:ext cx="3118234" cy="338554"/>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TRD2 (Faeder and </a:t>
            </a:r>
            <a:r>
              <a:rPr lang="en-US" sz="1600" b="1" i="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Sejnowksi</a:t>
            </a:r>
            <a:r>
              <a:rPr lang="en-US" sz="1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pic>
        <p:nvPicPr>
          <p:cNvPr id="6" name="Picture 5"/>
          <p:cNvPicPr>
            <a:picLocks noChangeAspect="1"/>
          </p:cNvPicPr>
          <p:nvPr/>
        </p:nvPicPr>
        <p:blipFill>
          <a:blip r:embed="rId6"/>
          <a:stretch>
            <a:fillRect/>
          </a:stretch>
        </p:blipFill>
        <p:spPr>
          <a:xfrm>
            <a:off x="4800600" y="5715000"/>
            <a:ext cx="2590800" cy="942109"/>
          </a:xfrm>
          <a:prstGeom prst="rect">
            <a:avLst/>
          </a:prstGeom>
        </p:spPr>
      </p:pic>
    </p:spTree>
    <p:extLst>
      <p:ext uri="{BB962C8B-B14F-4D97-AF65-F5344CB8AC3E}">
        <p14:creationId xmlns:p14="http://schemas.microsoft.com/office/powerpoint/2010/main" val="157589516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703917" y="762000"/>
            <a:ext cx="6167100" cy="646300"/>
          </a:xfrm>
          <a:prstGeom prst="rect">
            <a:avLst/>
          </a:prstGeom>
        </p:spPr>
        <p:txBody>
          <a:bodyPr lIns="91425" tIns="91425" rIns="91425" bIns="91425" anchor="b" anchorCtr="0">
            <a:spAutoFit/>
          </a:bodyPr>
          <a:lstStyle/>
          <a:p>
            <a:pPr lvl="0" rtl="0">
              <a:buClr>
                <a:srgbClr val="000000"/>
              </a:buClr>
              <a:buSzPct val="36666"/>
              <a:buFont typeface="Arial"/>
              <a:buNone/>
            </a:pPr>
            <a:r>
              <a:rPr lang="en-US" sz="3000" dirty="0" err="1" smtClean="0"/>
              <a:t>MCell</a:t>
            </a:r>
            <a:r>
              <a:rPr lang="en-US" sz="3000" dirty="0" smtClean="0"/>
              <a:t> Features </a:t>
            </a:r>
            <a:endParaRPr lang="en" sz="3000" dirty="0"/>
          </a:p>
        </p:txBody>
      </p:sp>
      <p:sp>
        <p:nvSpPr>
          <p:cNvPr id="48" name="Shape 48"/>
          <p:cNvSpPr txBox="1"/>
          <p:nvPr/>
        </p:nvSpPr>
        <p:spPr>
          <a:xfrm>
            <a:off x="701101" y="166148"/>
            <a:ext cx="7376099" cy="6548686"/>
          </a:xfrm>
          <a:prstGeom prst="rect">
            <a:avLst/>
          </a:prstGeom>
        </p:spPr>
        <p:txBody>
          <a:bodyPr lIns="91425" tIns="91425" rIns="91425" bIns="91425" anchor="ctr" anchorCtr="0">
            <a:spAutoFit/>
          </a:bodyPr>
          <a:lstStyle/>
          <a:p>
            <a:pPr marL="114300" lvl="0" rtl="0">
              <a:lnSpc>
                <a:spcPct val="115000"/>
              </a:lnSpc>
              <a:buClr>
                <a:srgbClr val="000000"/>
              </a:buClr>
              <a:buSzPct val="166666"/>
            </a:pPr>
            <a:endParaRPr lang="en-US" i="1" dirty="0" smtClean="0"/>
          </a:p>
          <a:p>
            <a:pPr marL="114300" lvl="0" rtl="0">
              <a:lnSpc>
                <a:spcPct val="115000"/>
              </a:lnSpc>
              <a:buClr>
                <a:srgbClr val="000000"/>
              </a:buClr>
              <a:buSzPct val="166666"/>
            </a:pPr>
            <a:endParaRPr lang="en-US" i="1" dirty="0" smtClean="0"/>
          </a:p>
          <a:p>
            <a:pPr marL="114300" lvl="0" rtl="0">
              <a:lnSpc>
                <a:spcPct val="115000"/>
              </a:lnSpc>
              <a:buClr>
                <a:srgbClr val="000000"/>
              </a:buClr>
              <a:buSzPct val="166666"/>
            </a:pPr>
            <a:endParaRPr lang="en-US" dirty="0" smtClean="0"/>
          </a:p>
          <a:p>
            <a:pPr marL="114300" lvl="0" rtl="0">
              <a:lnSpc>
                <a:spcPct val="115000"/>
              </a:lnSpc>
              <a:buClr>
                <a:srgbClr val="000000"/>
              </a:buClr>
              <a:buSzPct val="166666"/>
            </a:pPr>
            <a:endParaRPr lang="en-US" i="1" dirty="0" smtClean="0"/>
          </a:p>
          <a:p>
            <a:pPr marL="114300" lvl="0" rtl="0">
              <a:lnSpc>
                <a:spcPct val="115000"/>
              </a:lnSpc>
              <a:buClr>
                <a:srgbClr val="000000"/>
              </a:buClr>
              <a:buSzPct val="166666"/>
            </a:pPr>
            <a:endParaRPr lang="en-US" i="1" dirty="0" smtClean="0"/>
          </a:p>
          <a:p>
            <a:pPr marL="114300" lvl="0" rtl="0">
              <a:lnSpc>
                <a:spcPct val="115000"/>
              </a:lnSpc>
              <a:buClr>
                <a:srgbClr val="000000"/>
              </a:buClr>
              <a:buSzPct val="166666"/>
            </a:pPr>
            <a:r>
              <a:rPr lang="en-US" i="1" dirty="0" err="1" smtClean="0"/>
              <a:t>MCell</a:t>
            </a:r>
            <a:r>
              <a:rPr lang="en-US" i="1" dirty="0" smtClean="0"/>
              <a:t> is a critical component of the </a:t>
            </a:r>
            <a:r>
              <a:rPr lang="en-US" i="1" dirty="0" err="1" smtClean="0"/>
              <a:t>MMBioS</a:t>
            </a:r>
            <a:r>
              <a:rPr lang="en-US" i="1" dirty="0" smtClean="0"/>
              <a:t> because of its unique combination of modeling, simulation, and visualization capabilities</a:t>
            </a:r>
          </a:p>
          <a:p>
            <a:pPr marL="457200" lvl="0" indent="-342900" rtl="0">
              <a:lnSpc>
                <a:spcPct val="115000"/>
              </a:lnSpc>
              <a:buClr>
                <a:srgbClr val="000000"/>
              </a:buClr>
              <a:buSzPct val="166666"/>
              <a:buFont typeface="Arial"/>
              <a:buChar char="•"/>
            </a:pPr>
            <a:endParaRPr lang="en-US" dirty="0" smtClean="0"/>
          </a:p>
          <a:p>
            <a:pPr marL="457200" lvl="0" indent="-342900" rtl="0">
              <a:lnSpc>
                <a:spcPct val="115000"/>
              </a:lnSpc>
              <a:buClr>
                <a:srgbClr val="000000"/>
              </a:buClr>
              <a:buSzPct val="166666"/>
              <a:buFont typeface="Arial"/>
              <a:buChar char="•"/>
            </a:pPr>
            <a:r>
              <a:rPr lang="en-US" dirty="0" smtClean="0"/>
              <a:t>Particle-based, stochastic</a:t>
            </a:r>
            <a:endParaRPr lang="en-US" sz="1800" dirty="0" smtClean="0"/>
          </a:p>
          <a:p>
            <a:pPr marL="457200" lvl="0" indent="-342900" rtl="0">
              <a:lnSpc>
                <a:spcPct val="115000"/>
              </a:lnSpc>
              <a:buClr>
                <a:srgbClr val="000000"/>
              </a:buClr>
              <a:buSzPct val="166666"/>
              <a:buFont typeface="Arial"/>
              <a:buChar char="•"/>
            </a:pPr>
            <a:r>
              <a:rPr lang="en" sz="1800" dirty="0" smtClean="0"/>
              <a:t>Arbitrarily </a:t>
            </a:r>
            <a:r>
              <a:rPr lang="en" sz="1800" dirty="0"/>
              <a:t>complex 3D </a:t>
            </a:r>
            <a:r>
              <a:rPr lang="en" sz="1800" dirty="0" smtClean="0"/>
              <a:t>geometry</a:t>
            </a:r>
            <a:endParaRPr lang="en" sz="1800" dirty="0"/>
          </a:p>
          <a:p>
            <a:pPr marL="457200" lvl="0" indent="-342900" rtl="0">
              <a:lnSpc>
                <a:spcPct val="115000"/>
              </a:lnSpc>
              <a:buClr>
                <a:srgbClr val="000000"/>
              </a:buClr>
              <a:buSzPct val="166666"/>
              <a:buFont typeface="Arial"/>
              <a:buChar char="•"/>
            </a:pPr>
            <a:r>
              <a:rPr lang="en-US" sz="1800" dirty="0" smtClean="0"/>
              <a:t>C</a:t>
            </a:r>
            <a:r>
              <a:rPr lang="en" sz="1800" dirty="0" smtClean="0"/>
              <a:t>omplex </a:t>
            </a:r>
            <a:r>
              <a:rPr lang="en" sz="1800" dirty="0"/>
              <a:t>reaction </a:t>
            </a:r>
            <a:r>
              <a:rPr lang="en" sz="1800" dirty="0" smtClean="0"/>
              <a:t>networks</a:t>
            </a:r>
            <a:endParaRPr lang="en-US" sz="1800" dirty="0" smtClean="0"/>
          </a:p>
          <a:p>
            <a:pPr marL="457200" lvl="0" indent="-342900" rtl="0">
              <a:lnSpc>
                <a:spcPct val="115000"/>
              </a:lnSpc>
              <a:buClr>
                <a:srgbClr val="000000"/>
              </a:buClr>
              <a:buSzPct val="166666"/>
              <a:buFont typeface="Arial"/>
              <a:buChar char="•"/>
            </a:pPr>
            <a:r>
              <a:rPr lang="en" sz="1800" dirty="0" smtClean="0"/>
              <a:t>High-level</a:t>
            </a:r>
            <a:r>
              <a:rPr lang="en" sz="1800" dirty="0"/>
              <a:t>, flexible Model Description </a:t>
            </a:r>
            <a:r>
              <a:rPr lang="en" sz="1800" dirty="0" smtClean="0"/>
              <a:t>Language</a:t>
            </a:r>
            <a:endParaRPr lang="en-US" sz="1800" dirty="0" smtClean="0"/>
          </a:p>
          <a:p>
            <a:pPr marL="457200" indent="-342900">
              <a:lnSpc>
                <a:spcPct val="115000"/>
              </a:lnSpc>
              <a:buClr>
                <a:srgbClr val="000000"/>
              </a:buClr>
              <a:buSzPct val="166666"/>
              <a:buFont typeface="Arial"/>
              <a:buChar char="•"/>
            </a:pPr>
            <a:r>
              <a:rPr lang="en" dirty="0"/>
              <a:t>Rigorously validated and highly optimized stochastic Monte Carlo methods</a:t>
            </a:r>
          </a:p>
          <a:p>
            <a:pPr marL="457200" indent="-342900">
              <a:lnSpc>
                <a:spcPct val="115000"/>
              </a:lnSpc>
              <a:buClr>
                <a:srgbClr val="000000"/>
              </a:buClr>
              <a:buSzPct val="166666"/>
              <a:buFont typeface="Arial"/>
              <a:buChar char="•"/>
            </a:pPr>
            <a:endParaRPr lang="en-US" dirty="0" smtClean="0"/>
          </a:p>
          <a:p>
            <a:pPr marL="457200" indent="-342900">
              <a:lnSpc>
                <a:spcPct val="115000"/>
              </a:lnSpc>
              <a:buClr>
                <a:srgbClr val="000000"/>
              </a:buClr>
              <a:buSzPct val="166666"/>
              <a:buFont typeface="Arial"/>
              <a:buChar char="•"/>
            </a:pPr>
            <a:r>
              <a:rPr lang="en" dirty="0" smtClean="0"/>
              <a:t>Powerful</a:t>
            </a:r>
            <a:r>
              <a:rPr lang="en-US" dirty="0" smtClean="0"/>
              <a:t> </a:t>
            </a:r>
            <a:r>
              <a:rPr lang="en-US" dirty="0"/>
              <a:t>and extensible </a:t>
            </a:r>
            <a:r>
              <a:rPr lang="en" dirty="0"/>
              <a:t>visualization </a:t>
            </a:r>
            <a:r>
              <a:rPr lang="en" dirty="0" smtClean="0"/>
              <a:t>capabilities</a:t>
            </a:r>
            <a:r>
              <a:rPr lang="en-US" dirty="0" smtClean="0"/>
              <a:t> with </a:t>
            </a:r>
            <a:r>
              <a:rPr lang="en-US" dirty="0" err="1" smtClean="0"/>
              <a:t>CellBlender</a:t>
            </a:r>
            <a:endParaRPr lang="en-US" dirty="0" smtClean="0"/>
          </a:p>
          <a:p>
            <a:pPr marL="457200" lvl="0" indent="-342900" rtl="0">
              <a:lnSpc>
                <a:spcPct val="115000"/>
              </a:lnSpc>
              <a:buClr>
                <a:srgbClr val="000000"/>
              </a:buClr>
              <a:buSzPct val="166666"/>
              <a:buFont typeface="Arial"/>
              <a:buChar char="•"/>
            </a:pPr>
            <a:endParaRPr lang="en-US" dirty="0"/>
          </a:p>
          <a:p>
            <a:pPr marL="457200" lvl="0" indent="-342900" rtl="0">
              <a:lnSpc>
                <a:spcPct val="115000"/>
              </a:lnSpc>
              <a:buClr>
                <a:srgbClr val="000000"/>
              </a:buClr>
              <a:buSzPct val="166666"/>
              <a:buFont typeface="Arial"/>
              <a:buChar char="•"/>
            </a:pPr>
            <a:r>
              <a:rPr lang="en-US" dirty="0" smtClean="0"/>
              <a:t>Long history of development, and user support</a:t>
            </a:r>
          </a:p>
          <a:p>
            <a:pPr marL="914400" lvl="1" indent="-342900">
              <a:lnSpc>
                <a:spcPct val="115000"/>
              </a:lnSpc>
              <a:buClr>
                <a:srgbClr val="000000"/>
              </a:buClr>
              <a:buSzPct val="166666"/>
              <a:buFont typeface="Arial"/>
              <a:buChar char="•"/>
            </a:pPr>
            <a:r>
              <a:rPr lang="en-US" dirty="0" smtClean="0"/>
              <a:t>&gt;80 publications based on </a:t>
            </a:r>
            <a:r>
              <a:rPr lang="en-US" dirty="0" err="1" smtClean="0"/>
              <a:t>MCell</a:t>
            </a:r>
            <a:r>
              <a:rPr lang="en-US" dirty="0" smtClean="0"/>
              <a:t> models (see </a:t>
            </a:r>
            <a:r>
              <a:rPr lang="en-US" dirty="0" err="1" smtClean="0"/>
              <a:t>mcell.org</a:t>
            </a:r>
            <a:r>
              <a:rPr lang="en-US" dirty="0"/>
              <a:t>)</a:t>
            </a:r>
            <a:endParaRPr lang="en-US" dirty="0" smtClean="0"/>
          </a:p>
          <a:p>
            <a:pPr marL="457200" lvl="0" indent="-342900" rtl="0">
              <a:lnSpc>
                <a:spcPct val="115000"/>
              </a:lnSpc>
              <a:buClr>
                <a:srgbClr val="000000"/>
              </a:buClr>
              <a:buSzPct val="166666"/>
              <a:buFont typeface="Arial"/>
              <a:buChar char="•"/>
            </a:pPr>
            <a:endParaRPr lang="en" sz="1800" dirty="0"/>
          </a:p>
        </p:txBody>
      </p:sp>
      <p:sp>
        <p:nvSpPr>
          <p:cNvPr id="6" name="Rectangle 5"/>
          <p:cNvSpPr/>
          <p:nvPr/>
        </p:nvSpPr>
        <p:spPr>
          <a:xfrm>
            <a:off x="76200" y="0"/>
            <a:ext cx="3118234" cy="338554"/>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TRD2 (Faeder and </a:t>
            </a:r>
            <a:r>
              <a:rPr lang="en-US" sz="1600" b="1" i="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Sejnowksi</a:t>
            </a:r>
            <a:r>
              <a:rPr lang="en-US" sz="1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spTree>
    <p:extLst>
      <p:ext uri="{BB962C8B-B14F-4D97-AF65-F5344CB8AC3E}">
        <p14:creationId xmlns:p14="http://schemas.microsoft.com/office/powerpoint/2010/main" val="259296010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57200"/>
            <a:ext cx="8229600" cy="1143000"/>
          </a:xfrm>
        </p:spPr>
        <p:txBody>
          <a:bodyPr>
            <a:normAutofit/>
          </a:bodyPr>
          <a:lstStyle/>
          <a:p>
            <a:r>
              <a:rPr lang="en-US" dirty="0" smtClean="0"/>
              <a:t>Specific Aims</a:t>
            </a:r>
            <a:endParaRPr lang="en-US" dirty="0"/>
          </a:p>
        </p:txBody>
      </p:sp>
      <p:sp>
        <p:nvSpPr>
          <p:cNvPr id="6" name="Text Placeholder 5"/>
          <p:cNvSpPr>
            <a:spLocks noGrp="1"/>
          </p:cNvSpPr>
          <p:nvPr>
            <p:ph type="body" idx="1"/>
          </p:nvPr>
        </p:nvSpPr>
        <p:spPr>
          <a:xfrm>
            <a:off x="457200" y="1600200"/>
            <a:ext cx="8229600" cy="4967574"/>
          </a:xfrm>
        </p:spPr>
        <p:txBody>
          <a:bodyPr>
            <a:normAutofit fontScale="92500" lnSpcReduction="20000"/>
          </a:bodyPr>
          <a:lstStyle/>
          <a:p>
            <a:r>
              <a:rPr lang="en-US" sz="2800" b="1" dirty="0" smtClean="0"/>
              <a:t>Aim 1</a:t>
            </a:r>
            <a:r>
              <a:rPr lang="en-US" sz="2800" dirty="0" smtClean="0"/>
              <a:t>. </a:t>
            </a:r>
            <a:r>
              <a:rPr lang="en-US" sz="2800" dirty="0" err="1" smtClean="0"/>
              <a:t>libMCell</a:t>
            </a:r>
            <a:r>
              <a:rPr lang="en-US" sz="2800" dirty="0" smtClean="0"/>
              <a:t> – Extensible software framework</a:t>
            </a:r>
          </a:p>
          <a:p>
            <a:pPr lvl="1"/>
            <a:r>
              <a:rPr lang="en-US" sz="2000" dirty="0"/>
              <a:t>Foundation for development and validation of new simulation </a:t>
            </a:r>
            <a:r>
              <a:rPr lang="en-US" sz="2000" dirty="0" smtClean="0"/>
              <a:t>methods to support DBP’s and collaborations</a:t>
            </a:r>
          </a:p>
          <a:p>
            <a:pPr lvl="1"/>
            <a:r>
              <a:rPr lang="en-US" sz="2000" dirty="0" smtClean="0"/>
              <a:t>Facilitate usability and extensibility by user community via API</a:t>
            </a:r>
          </a:p>
          <a:p>
            <a:pPr lvl="1"/>
            <a:r>
              <a:rPr lang="en-US" sz="2000" dirty="0" smtClean="0"/>
              <a:t>Enhanced runtime analysis capabilities</a:t>
            </a:r>
          </a:p>
          <a:p>
            <a:r>
              <a:rPr lang="en-US" b="1" dirty="0" smtClean="0"/>
              <a:t>Aim 2</a:t>
            </a:r>
            <a:r>
              <a:rPr lang="en-US" dirty="0" smtClean="0"/>
              <a:t>. </a:t>
            </a:r>
            <a:r>
              <a:rPr lang="en-US" dirty="0" err="1" smtClean="0"/>
              <a:t>CellBlender</a:t>
            </a:r>
            <a:r>
              <a:rPr lang="en-US" dirty="0" smtClean="0"/>
              <a:t> – </a:t>
            </a:r>
            <a:r>
              <a:rPr lang="en-US" sz="2800" dirty="0" smtClean="0"/>
              <a:t>Model building, visualization and analysis</a:t>
            </a:r>
          </a:p>
          <a:p>
            <a:pPr lvl="1"/>
            <a:r>
              <a:rPr lang="en-US" sz="2100" dirty="0"/>
              <a:t>B</a:t>
            </a:r>
            <a:r>
              <a:rPr lang="en-US" sz="2100" dirty="0" smtClean="0"/>
              <a:t>uild, debug and analyze models with high spatial and biochemical complexity </a:t>
            </a:r>
          </a:p>
          <a:p>
            <a:pPr lvl="1"/>
            <a:r>
              <a:rPr lang="en-US" sz="2000" dirty="0" smtClean="0"/>
              <a:t>Facilitate training in spatial modeling</a:t>
            </a:r>
          </a:p>
          <a:p>
            <a:pPr lvl="1"/>
            <a:r>
              <a:rPr lang="en-US" sz="2000" dirty="0" smtClean="0"/>
              <a:t>Improve communication with collaborators and community</a:t>
            </a:r>
          </a:p>
          <a:p>
            <a:r>
              <a:rPr lang="en-US" sz="2800" b="1" dirty="0" smtClean="0"/>
              <a:t>Aim 3</a:t>
            </a:r>
            <a:r>
              <a:rPr lang="en-US" sz="2800" dirty="0" smtClean="0"/>
              <a:t>. Advanced simulation capabilities</a:t>
            </a:r>
          </a:p>
          <a:p>
            <a:pPr marL="914400" lvl="1" indent="-457200">
              <a:buFont typeface="+mj-lt"/>
              <a:buAutoNum type="arabicPeriod"/>
            </a:pPr>
            <a:r>
              <a:rPr lang="en-US" sz="2200" dirty="0" smtClean="0"/>
              <a:t>Dynamic geometry</a:t>
            </a:r>
          </a:p>
          <a:p>
            <a:pPr marL="914400" lvl="1" indent="-457200">
              <a:buFont typeface="+mj-lt"/>
              <a:buAutoNum type="arabicPeriod"/>
            </a:pPr>
            <a:r>
              <a:rPr lang="en-US" sz="2200" dirty="0" smtClean="0"/>
              <a:t>Rule-based biochemistry</a:t>
            </a:r>
            <a:endParaRPr lang="en-US" sz="2200" b="1" dirty="0" smtClean="0"/>
          </a:p>
          <a:p>
            <a:pPr marL="914400" lvl="1" indent="-457200">
              <a:buFont typeface="+mj-lt"/>
              <a:buAutoNum type="arabicPeriod"/>
            </a:pPr>
            <a:r>
              <a:rPr lang="en-US" sz="2200" dirty="0" smtClean="0"/>
              <a:t>Molecular crowding </a:t>
            </a:r>
            <a:r>
              <a:rPr lang="en-US" sz="2200" b="1" dirty="0" smtClean="0"/>
              <a:t> </a:t>
            </a:r>
            <a:endParaRPr lang="en-US" sz="2200" dirty="0" smtClean="0"/>
          </a:p>
          <a:p>
            <a:pPr marL="914400" lvl="1" indent="-457200">
              <a:buFont typeface="+mj-lt"/>
              <a:buAutoNum type="arabicPeriod"/>
            </a:pPr>
            <a:r>
              <a:rPr lang="en-US" sz="2200" dirty="0" smtClean="0"/>
              <a:t>Parallelization</a:t>
            </a:r>
          </a:p>
          <a:p>
            <a:pPr lvl="1"/>
            <a:endParaRPr lang="en-US" sz="2000" dirty="0" smtClean="0"/>
          </a:p>
          <a:p>
            <a:pPr lvl="1"/>
            <a:endParaRPr lang="en-US" sz="2000" dirty="0" smtClean="0"/>
          </a:p>
          <a:p>
            <a:pPr lvl="1"/>
            <a:endParaRPr lang="en-US" sz="2000" dirty="0"/>
          </a:p>
        </p:txBody>
      </p:sp>
      <p:sp>
        <p:nvSpPr>
          <p:cNvPr id="4" name="TextBox 3"/>
          <p:cNvSpPr txBox="1"/>
          <p:nvPr/>
        </p:nvSpPr>
        <p:spPr>
          <a:xfrm>
            <a:off x="4809976" y="5094402"/>
            <a:ext cx="806140" cy="338554"/>
          </a:xfrm>
          <a:prstGeom prst="rect">
            <a:avLst/>
          </a:prstGeom>
          <a:solidFill>
            <a:srgbClr val="FF6600"/>
          </a:solidFill>
          <a:ln w="19050">
            <a:solidFill>
              <a:schemeClr val="bg1"/>
            </a:solidFill>
          </a:ln>
        </p:spPr>
        <p:txBody>
          <a:bodyPr wrap="square" rtlCol="0">
            <a:spAutoFit/>
          </a:bodyPr>
          <a:lstStyle/>
          <a:p>
            <a:r>
              <a:rPr lang="en-US" sz="1600" b="1" dirty="0" smtClean="0">
                <a:solidFill>
                  <a:schemeClr val="bg1"/>
                </a:solidFill>
                <a:effectLst>
                  <a:outerShdw blurRad="38100" dist="38100" dir="2700000" algn="tl">
                    <a:srgbClr val="000000">
                      <a:alpha val="43137"/>
                    </a:srgbClr>
                  </a:outerShdw>
                </a:effectLst>
              </a:rPr>
              <a:t>DBP3</a:t>
            </a:r>
            <a:endParaRPr lang="en-US" sz="1600" b="1"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6587460" y="5094402"/>
            <a:ext cx="898784" cy="338554"/>
          </a:xfrm>
          <a:prstGeom prst="rect">
            <a:avLst/>
          </a:prstGeom>
          <a:solidFill>
            <a:srgbClr val="7CBF33"/>
          </a:solidFill>
          <a:ln w="12700">
            <a:solidFill>
              <a:schemeClr val="bg1"/>
            </a:solidFill>
          </a:ln>
        </p:spPr>
        <p:txBody>
          <a:bodyPr wrap="square" rtlCol="0">
            <a:spAutoFit/>
          </a:bodyPr>
          <a:lstStyle/>
          <a:p>
            <a:r>
              <a:rPr lang="en-US" sz="1600" b="1" dirty="0" smtClean="0">
                <a:solidFill>
                  <a:schemeClr val="bg1"/>
                </a:solidFill>
                <a:effectLst>
                  <a:outerShdw blurRad="38100" dist="38100" dir="2700000" algn="tl">
                    <a:srgbClr val="000000">
                      <a:alpha val="43137"/>
                    </a:srgbClr>
                  </a:outerShdw>
                </a:effectLst>
              </a:rPr>
              <a:t>CSP5</a:t>
            </a:r>
            <a:endParaRPr lang="en-US" sz="1600" b="1"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3927636" y="5094402"/>
            <a:ext cx="806140" cy="338554"/>
          </a:xfrm>
          <a:prstGeom prst="rect">
            <a:avLst/>
          </a:prstGeom>
          <a:solidFill>
            <a:srgbClr val="FF6600"/>
          </a:solidFill>
          <a:ln w="19050">
            <a:solidFill>
              <a:schemeClr val="bg1"/>
            </a:solidFill>
          </a:ln>
        </p:spPr>
        <p:txBody>
          <a:bodyPr wrap="square" rtlCol="0">
            <a:spAutoFit/>
          </a:bodyPr>
          <a:lstStyle/>
          <a:p>
            <a:r>
              <a:rPr lang="en-US" sz="1600" b="1" dirty="0" smtClean="0">
                <a:solidFill>
                  <a:schemeClr val="bg1"/>
                </a:solidFill>
                <a:effectLst>
                  <a:outerShdw blurRad="38100" dist="38100" dir="2700000" algn="tl">
                    <a:srgbClr val="000000">
                      <a:alpha val="43137"/>
                    </a:srgbClr>
                  </a:outerShdw>
                </a:effectLst>
              </a:rPr>
              <a:t>DBP2</a:t>
            </a:r>
            <a:endParaRPr lang="en-US" sz="16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5825460" y="6042556"/>
            <a:ext cx="762000" cy="338554"/>
          </a:xfrm>
          <a:prstGeom prst="rect">
            <a:avLst/>
          </a:prstGeom>
          <a:ln>
            <a:noFill/>
          </a:ln>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1600" b="1" dirty="0" smtClean="0">
                <a:solidFill>
                  <a:schemeClr val="bg1"/>
                </a:solidFill>
                <a:effectLst>
                  <a:outerShdw blurRad="38100" dist="38100" dir="2700000" algn="tl">
                    <a:srgbClr val="000000">
                      <a:alpha val="43137"/>
                    </a:srgbClr>
                  </a:outerShdw>
                </a:effectLst>
              </a:rPr>
              <a:t>TRD1</a:t>
            </a:r>
            <a:endParaRPr lang="en-US" sz="1600"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7526744" y="5094402"/>
            <a:ext cx="762000" cy="338554"/>
          </a:xfrm>
          <a:prstGeom prst="rect">
            <a:avLst/>
          </a:prstGeom>
          <a:ln>
            <a:noFill/>
          </a:ln>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1600" b="1" dirty="0" smtClean="0">
                <a:solidFill>
                  <a:schemeClr val="bg1"/>
                </a:solidFill>
                <a:effectLst>
                  <a:outerShdw blurRad="38100" dist="38100" dir="2700000" algn="tl">
                    <a:srgbClr val="000000">
                      <a:alpha val="43137"/>
                    </a:srgbClr>
                  </a:outerShdw>
                </a:effectLst>
              </a:rPr>
              <a:t>TRD3</a:t>
            </a:r>
            <a:endParaRPr lang="en-US" sz="1600" b="1" dirty="0">
              <a:solidFill>
                <a:schemeClr val="bg1"/>
              </a:solidFill>
              <a:effectLst>
                <a:outerShdw blurRad="38100" dist="38100" dir="2700000" algn="tl">
                  <a:srgbClr val="000000">
                    <a:alpha val="43137"/>
                  </a:srgbClr>
                </a:outerShdw>
              </a:effectLst>
            </a:endParaRPr>
          </a:p>
        </p:txBody>
      </p:sp>
      <p:sp>
        <p:nvSpPr>
          <p:cNvPr id="12" name="TextBox 11"/>
          <p:cNvSpPr txBox="1"/>
          <p:nvPr/>
        </p:nvSpPr>
        <p:spPr>
          <a:xfrm>
            <a:off x="5481315" y="5551602"/>
            <a:ext cx="806140" cy="338554"/>
          </a:xfrm>
          <a:prstGeom prst="rect">
            <a:avLst/>
          </a:prstGeom>
          <a:solidFill>
            <a:srgbClr val="FF6600"/>
          </a:solidFill>
          <a:ln w="19050">
            <a:solidFill>
              <a:schemeClr val="bg1"/>
            </a:solidFill>
          </a:ln>
        </p:spPr>
        <p:txBody>
          <a:bodyPr wrap="square" rtlCol="0">
            <a:spAutoFit/>
          </a:bodyPr>
          <a:lstStyle/>
          <a:p>
            <a:r>
              <a:rPr lang="en-US" sz="1600" b="1" dirty="0" smtClean="0">
                <a:solidFill>
                  <a:schemeClr val="bg1"/>
                </a:solidFill>
                <a:effectLst>
                  <a:outerShdw blurRad="38100" dist="38100" dir="2700000" algn="tl">
                    <a:srgbClr val="000000">
                      <a:alpha val="43137"/>
                    </a:srgbClr>
                  </a:outerShdw>
                </a:effectLst>
              </a:rPr>
              <a:t>DBP3</a:t>
            </a:r>
            <a:endParaRPr lang="en-US" sz="1600" b="1" dirty="0">
              <a:solidFill>
                <a:schemeClr val="bg1"/>
              </a:solidFill>
              <a:effectLst>
                <a:outerShdw blurRad="38100" dist="38100" dir="2700000" algn="tl">
                  <a:srgbClr val="000000">
                    <a:alpha val="43137"/>
                  </a:srgbClr>
                </a:outerShdw>
              </a:effectLst>
            </a:endParaRPr>
          </a:p>
        </p:txBody>
      </p:sp>
      <p:sp>
        <p:nvSpPr>
          <p:cNvPr id="14" name="TextBox 13"/>
          <p:cNvSpPr txBox="1"/>
          <p:nvPr/>
        </p:nvSpPr>
        <p:spPr>
          <a:xfrm>
            <a:off x="4598975" y="5551602"/>
            <a:ext cx="806140" cy="338554"/>
          </a:xfrm>
          <a:prstGeom prst="rect">
            <a:avLst/>
          </a:prstGeom>
          <a:solidFill>
            <a:srgbClr val="FF6600"/>
          </a:solidFill>
          <a:ln w="19050">
            <a:solidFill>
              <a:schemeClr val="bg1"/>
            </a:solidFill>
          </a:ln>
        </p:spPr>
        <p:txBody>
          <a:bodyPr wrap="square" rtlCol="0">
            <a:spAutoFit/>
          </a:bodyPr>
          <a:lstStyle/>
          <a:p>
            <a:r>
              <a:rPr lang="en-US" sz="1600" b="1" dirty="0" smtClean="0">
                <a:solidFill>
                  <a:schemeClr val="bg1"/>
                </a:solidFill>
                <a:effectLst>
                  <a:outerShdw blurRad="38100" dist="38100" dir="2700000" algn="tl">
                    <a:srgbClr val="000000">
                      <a:alpha val="43137"/>
                    </a:srgbClr>
                  </a:outerShdw>
                </a:effectLst>
              </a:rPr>
              <a:t>DBP2</a:t>
            </a:r>
            <a:endParaRPr lang="en-US" sz="1600" b="1" dirty="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5705120" y="5094402"/>
            <a:ext cx="806140" cy="338554"/>
          </a:xfrm>
          <a:prstGeom prst="rect">
            <a:avLst/>
          </a:prstGeom>
          <a:solidFill>
            <a:srgbClr val="FF6600"/>
          </a:solidFill>
          <a:ln w="19050">
            <a:solidFill>
              <a:schemeClr val="bg1"/>
            </a:solidFill>
          </a:ln>
        </p:spPr>
        <p:txBody>
          <a:bodyPr wrap="square" rtlCol="0">
            <a:spAutoFit/>
          </a:bodyPr>
          <a:lstStyle/>
          <a:p>
            <a:r>
              <a:rPr lang="en-US" sz="1600" b="1" dirty="0" smtClean="0">
                <a:solidFill>
                  <a:schemeClr val="bg1"/>
                </a:solidFill>
                <a:effectLst>
                  <a:outerShdw blurRad="38100" dist="38100" dir="2700000" algn="tl">
                    <a:srgbClr val="000000">
                      <a:alpha val="43137"/>
                    </a:srgbClr>
                  </a:outerShdw>
                </a:effectLst>
              </a:rPr>
              <a:t>DBP4</a:t>
            </a:r>
            <a:endParaRPr lang="en-US" sz="1600" b="1" dirty="0">
              <a:solidFill>
                <a:schemeClr val="bg1"/>
              </a:solidFill>
              <a:effectLst>
                <a:outerShdw blurRad="38100" dist="38100" dir="2700000" algn="tl">
                  <a:srgbClr val="000000">
                    <a:alpha val="43137"/>
                  </a:srgbClr>
                </a:outerShdw>
              </a:effectLst>
            </a:endParaRPr>
          </a:p>
        </p:txBody>
      </p:sp>
      <p:sp>
        <p:nvSpPr>
          <p:cNvPr id="2" name="Right Brace 1"/>
          <p:cNvSpPr/>
          <p:nvPr/>
        </p:nvSpPr>
        <p:spPr>
          <a:xfrm>
            <a:off x="4377660" y="5582290"/>
            <a:ext cx="152400" cy="3048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3539460" y="6042556"/>
            <a:ext cx="990600" cy="338554"/>
          </a:xfrm>
          <a:prstGeom prst="rect">
            <a:avLst/>
          </a:prstGeom>
          <a:solidFill>
            <a:srgbClr val="FF6600"/>
          </a:solidFill>
          <a:ln w="19050">
            <a:solidFill>
              <a:schemeClr val="bg1"/>
            </a:solidFill>
          </a:ln>
        </p:spPr>
        <p:txBody>
          <a:bodyPr wrap="square" rtlCol="0">
            <a:spAutoFit/>
          </a:bodyPr>
          <a:lstStyle/>
          <a:p>
            <a:r>
              <a:rPr lang="en-US" sz="1600" b="1" dirty="0" smtClean="0">
                <a:solidFill>
                  <a:schemeClr val="bg1"/>
                </a:solidFill>
                <a:effectLst>
                  <a:outerShdw blurRad="38100" dist="38100" dir="2700000" algn="tl">
                    <a:srgbClr val="000000">
                      <a:alpha val="43137"/>
                    </a:srgbClr>
                  </a:outerShdw>
                </a:effectLst>
              </a:rPr>
              <a:t>DBP2-4</a:t>
            </a:r>
            <a:endParaRPr lang="en-US" sz="1600" b="1" dirty="0">
              <a:solidFill>
                <a:schemeClr val="bg1"/>
              </a:solidFill>
              <a:effectLst>
                <a:outerShdw blurRad="38100" dist="38100" dir="2700000" algn="tl">
                  <a:srgbClr val="000000">
                    <a:alpha val="43137"/>
                  </a:srgbClr>
                </a:outerShdw>
              </a:effectLst>
            </a:endParaRPr>
          </a:p>
        </p:txBody>
      </p:sp>
      <p:sp>
        <p:nvSpPr>
          <p:cNvPr id="17" name="TextBox 16"/>
          <p:cNvSpPr txBox="1"/>
          <p:nvPr/>
        </p:nvSpPr>
        <p:spPr>
          <a:xfrm>
            <a:off x="4606260" y="6042556"/>
            <a:ext cx="1066800" cy="338554"/>
          </a:xfrm>
          <a:prstGeom prst="rect">
            <a:avLst/>
          </a:prstGeom>
          <a:solidFill>
            <a:srgbClr val="7CBF33"/>
          </a:solidFill>
          <a:ln w="12700">
            <a:solidFill>
              <a:schemeClr val="bg1"/>
            </a:solidFill>
          </a:ln>
        </p:spPr>
        <p:txBody>
          <a:bodyPr wrap="square" rtlCol="0">
            <a:spAutoFit/>
          </a:bodyPr>
          <a:lstStyle/>
          <a:p>
            <a:r>
              <a:rPr lang="en-US" sz="1600" b="1" dirty="0" smtClean="0">
                <a:solidFill>
                  <a:schemeClr val="bg1"/>
                </a:solidFill>
                <a:effectLst>
                  <a:outerShdw blurRad="38100" dist="38100" dir="2700000" algn="tl">
                    <a:srgbClr val="000000">
                      <a:alpha val="43137"/>
                    </a:srgbClr>
                  </a:outerShdw>
                </a:effectLst>
              </a:rPr>
              <a:t>CSP4-5</a:t>
            </a:r>
            <a:endParaRPr lang="en-US" sz="1600" b="1" dirty="0">
              <a:solidFill>
                <a:schemeClr val="bg1"/>
              </a:solidFill>
              <a:effectLst>
                <a:outerShdw blurRad="38100" dist="38100" dir="2700000" algn="tl">
                  <a:srgbClr val="000000">
                    <a:alpha val="43137"/>
                  </a:srgbClr>
                </a:outerShdw>
              </a:effectLst>
            </a:endParaRPr>
          </a:p>
        </p:txBody>
      </p:sp>
      <p:sp>
        <p:nvSpPr>
          <p:cNvPr id="19" name="Rectangle 18"/>
          <p:cNvSpPr/>
          <p:nvPr/>
        </p:nvSpPr>
        <p:spPr>
          <a:xfrm>
            <a:off x="76200" y="0"/>
            <a:ext cx="3118234" cy="338554"/>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TRD2 (Faeder and </a:t>
            </a:r>
            <a:r>
              <a:rPr lang="en-US" sz="1600" b="1" i="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Sejnowksi</a:t>
            </a:r>
            <a:r>
              <a:rPr lang="en-US" sz="1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sp>
        <p:nvSpPr>
          <p:cNvPr id="20" name="TextBox 19"/>
          <p:cNvSpPr txBox="1"/>
          <p:nvPr/>
        </p:nvSpPr>
        <p:spPr>
          <a:xfrm>
            <a:off x="5578216" y="2762890"/>
            <a:ext cx="898784" cy="338554"/>
          </a:xfrm>
          <a:prstGeom prst="rect">
            <a:avLst/>
          </a:prstGeom>
          <a:solidFill>
            <a:srgbClr val="7CBF33"/>
          </a:solidFill>
          <a:ln w="12700">
            <a:solidFill>
              <a:schemeClr val="bg1"/>
            </a:solidFill>
          </a:ln>
        </p:spPr>
        <p:txBody>
          <a:bodyPr wrap="square" rtlCol="0">
            <a:spAutoFit/>
          </a:bodyPr>
          <a:lstStyle/>
          <a:p>
            <a:r>
              <a:rPr lang="en-US" sz="1600" b="1" dirty="0" smtClean="0">
                <a:solidFill>
                  <a:schemeClr val="bg1"/>
                </a:solidFill>
                <a:effectLst>
                  <a:outerShdw blurRad="38100" dist="38100" dir="2700000" algn="tl">
                    <a:srgbClr val="000000">
                      <a:alpha val="43137"/>
                    </a:srgbClr>
                  </a:outerShdw>
                </a:effectLst>
              </a:rPr>
              <a:t>CSP4</a:t>
            </a:r>
            <a:endParaRPr lang="en-US" sz="1600" b="1" dirty="0">
              <a:solidFill>
                <a:schemeClr val="bg1"/>
              </a:solidFill>
              <a:effectLst>
                <a:outerShdw blurRad="38100" dist="38100" dir="2700000" algn="tl">
                  <a:srgbClr val="000000">
                    <a:alpha val="43137"/>
                  </a:srgbClr>
                </a:outerShdw>
              </a:effectLst>
            </a:endParaRPr>
          </a:p>
        </p:txBody>
      </p:sp>
      <p:sp>
        <p:nvSpPr>
          <p:cNvPr id="21" name="TextBox 20"/>
          <p:cNvSpPr txBox="1"/>
          <p:nvPr/>
        </p:nvSpPr>
        <p:spPr>
          <a:xfrm>
            <a:off x="6358860" y="5552108"/>
            <a:ext cx="1066800" cy="338554"/>
          </a:xfrm>
          <a:prstGeom prst="rect">
            <a:avLst/>
          </a:prstGeom>
          <a:solidFill>
            <a:srgbClr val="7CBF33"/>
          </a:solidFill>
          <a:ln w="12700">
            <a:solidFill>
              <a:schemeClr val="bg1"/>
            </a:solidFill>
          </a:ln>
        </p:spPr>
        <p:txBody>
          <a:bodyPr wrap="square" rtlCol="0">
            <a:spAutoFit/>
          </a:bodyPr>
          <a:lstStyle/>
          <a:p>
            <a:r>
              <a:rPr lang="en-US" sz="1600" b="1" dirty="0" smtClean="0">
                <a:solidFill>
                  <a:schemeClr val="bg1"/>
                </a:solidFill>
                <a:effectLst>
                  <a:outerShdw blurRad="38100" dist="38100" dir="2700000" algn="tl">
                    <a:srgbClr val="000000">
                      <a:alpha val="43137"/>
                    </a:srgbClr>
                  </a:outerShdw>
                </a:effectLst>
              </a:rPr>
              <a:t>CSP4-5</a:t>
            </a:r>
            <a:endParaRPr lang="en-US" sz="1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643658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Year 3 Progress - infrastructure</a:t>
            </a:r>
            <a:endParaRPr lang="en-US" dirty="0"/>
          </a:p>
        </p:txBody>
      </p:sp>
      <p:sp>
        <p:nvSpPr>
          <p:cNvPr id="3" name="Text Placeholder 2"/>
          <p:cNvSpPr>
            <a:spLocks noGrp="1"/>
          </p:cNvSpPr>
          <p:nvPr>
            <p:ph type="body" idx="1"/>
          </p:nvPr>
        </p:nvSpPr>
        <p:spPr/>
        <p:txBody>
          <a:bodyPr>
            <a:normAutofit fontScale="77500" lnSpcReduction="20000"/>
          </a:bodyPr>
          <a:lstStyle/>
          <a:p>
            <a:r>
              <a:rPr lang="en-US" b="1" dirty="0"/>
              <a:t>Aim 1</a:t>
            </a:r>
            <a:r>
              <a:rPr lang="en-US" dirty="0"/>
              <a:t>. </a:t>
            </a:r>
            <a:r>
              <a:rPr lang="en-US" dirty="0" err="1" smtClean="0"/>
              <a:t>libMCell</a:t>
            </a:r>
            <a:endParaRPr lang="en-US" dirty="0" smtClean="0"/>
          </a:p>
          <a:p>
            <a:pPr lvl="1"/>
            <a:r>
              <a:rPr lang="en-US" sz="2400" dirty="0" smtClean="0"/>
              <a:t>Code refactoring / API / test suite</a:t>
            </a:r>
            <a:endParaRPr lang="en-US" sz="2400" dirty="0"/>
          </a:p>
          <a:p>
            <a:r>
              <a:rPr lang="en-US" b="1" dirty="0" smtClean="0"/>
              <a:t>Aim </a:t>
            </a:r>
            <a:r>
              <a:rPr lang="en-US" b="1" dirty="0"/>
              <a:t>2</a:t>
            </a:r>
            <a:r>
              <a:rPr lang="en-US" dirty="0"/>
              <a:t>. </a:t>
            </a:r>
            <a:r>
              <a:rPr lang="en-US" dirty="0" err="1" smtClean="0"/>
              <a:t>CellBlender</a:t>
            </a:r>
            <a:endParaRPr lang="en-US" dirty="0" smtClean="0"/>
          </a:p>
          <a:p>
            <a:pPr lvl="1"/>
            <a:r>
              <a:rPr lang="en-US" sz="2400" dirty="0" smtClean="0"/>
              <a:t>Hardened code base</a:t>
            </a:r>
          </a:p>
          <a:p>
            <a:pPr lvl="1"/>
            <a:r>
              <a:rPr lang="en-US" sz="2400" dirty="0" smtClean="0"/>
              <a:t>Extensive re-design</a:t>
            </a:r>
          </a:p>
          <a:p>
            <a:pPr lvl="1"/>
            <a:r>
              <a:rPr lang="en-US" sz="2400" dirty="0" smtClean="0"/>
              <a:t>Nearing 1.0 release</a:t>
            </a:r>
          </a:p>
          <a:p>
            <a:pPr lvl="1"/>
            <a:r>
              <a:rPr lang="en-US" sz="2400" dirty="0" smtClean="0"/>
              <a:t>BNGL and SBML (core, spatial) import</a:t>
            </a:r>
            <a:endParaRPr lang="en-US" sz="2400" dirty="0"/>
          </a:p>
          <a:p>
            <a:r>
              <a:rPr lang="en-US" b="1" dirty="0"/>
              <a:t>Aim 3</a:t>
            </a:r>
            <a:r>
              <a:rPr lang="en-US" dirty="0"/>
              <a:t>. Advanced simulation capabilities</a:t>
            </a:r>
          </a:p>
          <a:p>
            <a:pPr marL="914400" lvl="1" indent="-457200">
              <a:buFont typeface="+mj-lt"/>
              <a:buAutoNum type="arabicPeriod"/>
            </a:pPr>
            <a:r>
              <a:rPr lang="en-US" sz="2400" dirty="0"/>
              <a:t>Dynamic </a:t>
            </a:r>
            <a:r>
              <a:rPr lang="en-US" sz="2400" dirty="0" smtClean="0"/>
              <a:t>geometry – improved implementation</a:t>
            </a:r>
            <a:endParaRPr lang="en-US" sz="2400" dirty="0"/>
          </a:p>
          <a:p>
            <a:pPr marL="914400" lvl="1" indent="-457200">
              <a:buFont typeface="+mj-lt"/>
              <a:buAutoNum type="arabicPeriod"/>
            </a:pPr>
            <a:r>
              <a:rPr lang="en-US" sz="2400" dirty="0"/>
              <a:t>Rule-based </a:t>
            </a:r>
            <a:r>
              <a:rPr lang="en-US" sz="2400" dirty="0" smtClean="0"/>
              <a:t>biochemistry – </a:t>
            </a:r>
            <a:r>
              <a:rPr lang="en-US" sz="2200" dirty="0" smtClean="0"/>
              <a:t>BNGL-to-MDL translation, Atomizer</a:t>
            </a:r>
            <a:endParaRPr lang="en-US" sz="2200" b="1" dirty="0"/>
          </a:p>
          <a:p>
            <a:pPr marL="914400" lvl="1" indent="-457200">
              <a:buFont typeface="+mj-lt"/>
              <a:buAutoNum type="arabicPeriod"/>
            </a:pPr>
            <a:r>
              <a:rPr lang="en-US" sz="2400" dirty="0">
                <a:solidFill>
                  <a:schemeClr val="accent2">
                    <a:lumMod val="40000"/>
                    <a:lumOff val="60000"/>
                  </a:schemeClr>
                </a:solidFill>
              </a:rPr>
              <a:t>Molecular </a:t>
            </a:r>
            <a:r>
              <a:rPr lang="en-US" sz="2400" dirty="0" smtClean="0">
                <a:solidFill>
                  <a:schemeClr val="accent2">
                    <a:lumMod val="40000"/>
                    <a:lumOff val="60000"/>
                  </a:schemeClr>
                </a:solidFill>
              </a:rPr>
              <a:t>crowding – integration of existing code</a:t>
            </a:r>
            <a:endParaRPr lang="en-US" sz="2400" dirty="0">
              <a:solidFill>
                <a:schemeClr val="accent2">
                  <a:lumMod val="40000"/>
                  <a:lumOff val="60000"/>
                </a:schemeClr>
              </a:solidFill>
            </a:endParaRPr>
          </a:p>
          <a:p>
            <a:pPr marL="914400" lvl="1" indent="-457200">
              <a:buFont typeface="+mj-lt"/>
              <a:buAutoNum type="arabicPeriod"/>
            </a:pPr>
            <a:r>
              <a:rPr lang="en-US" sz="2400" dirty="0" smtClean="0">
                <a:solidFill>
                  <a:schemeClr val="accent2">
                    <a:lumMod val="40000"/>
                    <a:lumOff val="60000"/>
                  </a:schemeClr>
                </a:solidFill>
              </a:rPr>
              <a:t>Parallelization – </a:t>
            </a:r>
            <a:r>
              <a:rPr lang="en-US" sz="2400" dirty="0">
                <a:solidFill>
                  <a:schemeClr val="accent2">
                    <a:lumMod val="40000"/>
                    <a:lumOff val="60000"/>
                  </a:schemeClr>
                </a:solidFill>
              </a:rPr>
              <a:t>integration of existing </a:t>
            </a:r>
            <a:r>
              <a:rPr lang="en-US" sz="2400" dirty="0" smtClean="0">
                <a:solidFill>
                  <a:schemeClr val="accent2">
                    <a:lumMod val="40000"/>
                    <a:lumOff val="60000"/>
                  </a:schemeClr>
                </a:solidFill>
              </a:rPr>
              <a:t>code / </a:t>
            </a:r>
            <a:r>
              <a:rPr lang="en-US" sz="2400" dirty="0" err="1" smtClean="0">
                <a:solidFill>
                  <a:schemeClr val="accent2">
                    <a:lumMod val="40000"/>
                    <a:lumOff val="60000"/>
                  </a:schemeClr>
                </a:solidFill>
              </a:rPr>
              <a:t>CellBlender</a:t>
            </a:r>
            <a:endParaRPr lang="en-US" sz="2400" dirty="0" smtClean="0">
              <a:solidFill>
                <a:schemeClr val="accent2">
                  <a:lumMod val="40000"/>
                  <a:lumOff val="60000"/>
                </a:schemeClr>
              </a:solidFill>
            </a:endParaRPr>
          </a:p>
          <a:p>
            <a:pPr marL="422910" indent="-342900"/>
            <a:r>
              <a:rPr lang="en-US" b="1" dirty="0" smtClean="0"/>
              <a:t>TRD1</a:t>
            </a:r>
          </a:p>
          <a:p>
            <a:pPr marL="800100" lvl="1" indent="-342900"/>
            <a:r>
              <a:rPr lang="en-US" sz="2400" dirty="0" smtClean="0"/>
              <a:t>Weighted ensemble (rare event sampling) for compartmental / spatial models</a:t>
            </a:r>
          </a:p>
          <a:p>
            <a:pPr marL="422910" indent="-342900"/>
            <a:r>
              <a:rPr lang="en-US" b="1" dirty="0" smtClean="0"/>
              <a:t>TRD3</a:t>
            </a:r>
          </a:p>
          <a:p>
            <a:pPr marL="800100" lvl="1" indent="-342900"/>
            <a:r>
              <a:rPr lang="en-US" sz="2400" dirty="0" smtClean="0"/>
              <a:t>Spatial modeling pipeline</a:t>
            </a:r>
          </a:p>
        </p:txBody>
      </p:sp>
    </p:spTree>
    <p:extLst>
      <p:ext uri="{BB962C8B-B14F-4D97-AF65-F5344CB8AC3E}">
        <p14:creationId xmlns:p14="http://schemas.microsoft.com/office/powerpoint/2010/main" val="9827620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Urban</Template>
  <TotalTime>14329</TotalTime>
  <Words>2612</Words>
  <Application>Microsoft Macintosh PowerPoint</Application>
  <PresentationFormat>On-screen Show (4:3)</PresentationFormat>
  <Paragraphs>364</Paragraphs>
  <Slides>38</Slides>
  <Notes>18</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Urban</vt:lpstr>
      <vt:lpstr>TR&amp;D2: Subcellular-to-Cellular Modeling</vt:lpstr>
      <vt:lpstr>Role of MCell in the BTRC</vt:lpstr>
      <vt:lpstr>Agenda for TR&amp;D2 Presentation</vt:lpstr>
      <vt:lpstr>The TR&amp;D2 Team – Year 3</vt:lpstr>
      <vt:lpstr>PowerPoint Presentation</vt:lpstr>
      <vt:lpstr>MCell</vt:lpstr>
      <vt:lpstr>MCell Features </vt:lpstr>
      <vt:lpstr>Specific Aims</vt:lpstr>
      <vt:lpstr>Year 3 Progress - infrastructure</vt:lpstr>
      <vt:lpstr>PowerPoint Presentation</vt:lpstr>
      <vt:lpstr>Aim 2: CellBlender</vt:lpstr>
      <vt:lpstr>Progress for Year 3: CellBlender 1.0</vt:lpstr>
      <vt:lpstr>PowerPoint Presentation</vt:lpstr>
      <vt:lpstr>Aim 2: Plans for Year 4</vt:lpstr>
      <vt:lpstr>Aim 3.1: Dynamic Mesh Geometries</vt:lpstr>
      <vt:lpstr>Aim 3.1: Dynamic Mesh Geometries</vt:lpstr>
      <vt:lpstr>Aim 3.1: Dynamic Mesh Geometries</vt:lpstr>
      <vt:lpstr>PowerPoint Presentation</vt:lpstr>
      <vt:lpstr>Aim 3.1: Dynamic Mesh Geometries</vt:lpstr>
      <vt:lpstr>Aim 3.2: Rule-based modeling</vt:lpstr>
      <vt:lpstr>Aim 3.2: Rule-based modeling</vt:lpstr>
      <vt:lpstr>Aim 3.2: Rule-based modeling</vt:lpstr>
      <vt:lpstr>Spatial modeling pipeline</vt:lpstr>
      <vt:lpstr>Systematic investigation of spatial effects in realistic geometries</vt:lpstr>
      <vt:lpstr>Automating structure extraction </vt:lpstr>
      <vt:lpstr>How Atomizer works</vt:lpstr>
      <vt:lpstr>Application of Atomizer to BioModels</vt:lpstr>
      <vt:lpstr>Example</vt:lpstr>
      <vt:lpstr>Visualizing Rule-Based Models</vt:lpstr>
      <vt:lpstr>Visualizing Rules</vt:lpstr>
      <vt:lpstr>Visualization using regulatory graphs</vt:lpstr>
      <vt:lpstr>Regulatory graphs enable visualization of large scale models</vt:lpstr>
      <vt:lpstr>Aim 3.2: Rule-based modeling</vt:lpstr>
      <vt:lpstr>Aim 3.3: Space-filling Molecules</vt:lpstr>
      <vt:lpstr>Aim 3.3: Space-filling Molecules</vt:lpstr>
      <vt:lpstr>Aim 3.4: Parallelization </vt:lpstr>
      <vt:lpstr>Aim 3:  Parallelization of MCell</vt:lpstr>
      <vt:lpstr>Aim 3.4: Parallelization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Biomedical Technology Research Center (P41)</dc:title>
  <dc:creator>Alyx Cole</dc:creator>
  <cp:lastModifiedBy>James Faeder</cp:lastModifiedBy>
  <cp:revision>828</cp:revision>
  <dcterms:created xsi:type="dcterms:W3CDTF">2011-08-16T17:40:06Z</dcterms:created>
  <dcterms:modified xsi:type="dcterms:W3CDTF">2015-09-14T15:20:18Z</dcterms:modified>
</cp:coreProperties>
</file>