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9AF"/>
    <a:srgbClr val="400080"/>
    <a:srgbClr val="004080"/>
    <a:srgbClr val="009999"/>
    <a:srgbClr val="003399"/>
    <a:srgbClr val="3399FF"/>
    <a:srgbClr val="FF9900"/>
    <a:srgbClr val="FFFFCC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5" autoAdjust="0"/>
    <p:restoredTop sz="85648" autoAdjust="0"/>
  </p:normalViewPr>
  <p:slideViewPr>
    <p:cSldViewPr>
      <p:cViewPr varScale="1">
        <p:scale>
          <a:sx n="120" d="100"/>
          <a:sy n="120" d="100"/>
        </p:scale>
        <p:origin x="-1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DC1DA-5280-AE42-88A4-B7CF2510C50B}" type="datetime1">
              <a:rPr lang="en-US" smtClean="0"/>
              <a:t>9/15/15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A07EC-FB6F-074F-8DD4-EA1A40D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34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38AC8-08CF-E94B-AD9B-3A35F67B018F}" type="datetime1">
              <a:rPr lang="en-US" smtClean="0"/>
              <a:t>9/15/15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16C8D-BA9E-4FF3-A7D5-80477BC9AD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MMBioS_Logo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80498"/>
            <a:ext cx="1600200" cy="4775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2511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rtlCol="0"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pic>
        <p:nvPicPr>
          <p:cNvPr id="20" name="Picture 19" descr="MMBioS_Logo-1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80498"/>
            <a:ext cx="1600200" cy="4775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15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04868D5-8D5B-0D4E-95DC-CF41DFCDCD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t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DBP3: </a:t>
            </a:r>
            <a:r>
              <a:rPr lang="en-US" b="1" dirty="0"/>
              <a:t>Spatiotemporal model of DAT function and regulation in neurons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Alexander </a:t>
            </a:r>
            <a:r>
              <a:rPr lang="en-US" dirty="0" err="1" smtClean="0"/>
              <a:t>Sorkin</a:t>
            </a:r>
            <a:r>
              <a:rPr lang="en-US" dirty="0" smtClean="0"/>
              <a:t>, PI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260068"/>
            <a:ext cx="1076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NIDA</a:t>
            </a:r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2069069"/>
            <a:ext cx="558800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7400" y="2603480"/>
            <a:ext cx="312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To understand the spatiotemporal dynamics of DA signaling. </a:t>
            </a:r>
          </a:p>
          <a:p>
            <a:pPr marL="285750" indent="-285750">
              <a:buFont typeface="Wingdings" charset="2"/>
              <a:buChar char="v"/>
            </a:pP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Examine the effect of localization and concentration of DAT on signaling</a:t>
            </a:r>
          </a:p>
          <a:p>
            <a:pPr marL="285750" indent="-285750">
              <a:buFont typeface="Wingdings" charset="2"/>
              <a:buChar char="v"/>
            </a:pP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Examine the effect of </a:t>
            </a:r>
            <a:r>
              <a:rPr lang="en-US" dirty="0" err="1" smtClean="0"/>
              <a:t>psychostimulant</a:t>
            </a:r>
            <a:r>
              <a:rPr lang="en-US" dirty="0" smtClean="0"/>
              <a:t> drugs on signaling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39" b="86651" l="17787" r="85641"/>
                    </a14:imgEffect>
                  </a14:imgLayer>
                </a14:imgProps>
              </a:ext>
            </a:extLst>
          </a:blip>
          <a:srcRect l="9305" t="6875" r="5877" b="4486"/>
          <a:stretch/>
        </p:blipFill>
        <p:spPr>
          <a:xfrm>
            <a:off x="1524000" y="1981200"/>
            <a:ext cx="1723511" cy="1801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1676400"/>
            <a:ext cx="144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Cihan</a:t>
            </a:r>
            <a:r>
              <a:rPr lang="en-US" b="1" dirty="0" smtClean="0"/>
              <a:t> Kaya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88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 charset="0"/>
                <a:ea typeface="Trebuchet MS" charset="0"/>
                <a:cs typeface="Trebuchet MS" charset="0"/>
              </a:rPr>
              <a:t>Approach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79911" y="4484337"/>
            <a:ext cx="12672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3D Geometry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20897" y="2363930"/>
            <a:ext cx="13094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 Network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47636" y="2502428"/>
            <a:ext cx="16399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MCell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95800" y="4345838"/>
            <a:ext cx="17344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Output Trajectories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91832" y="3803722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mage01.png" descr="figur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51942"/>
          <a:stretch/>
        </p:blipFill>
        <p:spPr bwMode="auto">
          <a:xfrm>
            <a:off x="546567" y="3982099"/>
            <a:ext cx="1656710" cy="23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638631" y="517302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image01.png" descr="figur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7" t="19404" b="19891"/>
          <a:stretch/>
        </p:blipFill>
        <p:spPr bwMode="auto">
          <a:xfrm>
            <a:off x="103376" y="1524000"/>
            <a:ext cx="2124438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3" t="11728" r="33179" b="-11728"/>
          <a:stretch/>
        </p:blipFill>
        <p:spPr>
          <a:xfrm>
            <a:off x="6635688" y="1086225"/>
            <a:ext cx="2218287" cy="2562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87" y="3657600"/>
            <a:ext cx="2441513" cy="2441513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12" idx="3"/>
            <a:endCxn id="14" idx="1"/>
          </p:cNvCxnSpPr>
          <p:nvPr/>
        </p:nvCxnSpPr>
        <p:spPr>
          <a:xfrm flipV="1">
            <a:off x="3647150" y="2687094"/>
            <a:ext cx="900486" cy="212040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3" idx="3"/>
            <a:endCxn id="14" idx="1"/>
          </p:cNvCxnSpPr>
          <p:nvPr/>
        </p:nvCxnSpPr>
        <p:spPr>
          <a:xfrm flipV="1">
            <a:off x="3630377" y="2687094"/>
            <a:ext cx="917259" cy="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  <a:endCxn id="15" idx="0"/>
          </p:cNvCxnSpPr>
          <p:nvPr/>
        </p:nvCxnSpPr>
        <p:spPr>
          <a:xfrm flipH="1">
            <a:off x="5363045" y="2871760"/>
            <a:ext cx="4569" cy="14740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Slide Number Placeholder 10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C109-063E-504A-B9CD-83BF2BFD59E6}" type="slidenum">
              <a:rPr lang="en-US" smtClean="0"/>
              <a:t>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4800" y="3124200"/>
            <a:ext cx="24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Garris</a:t>
            </a:r>
            <a:r>
              <a:rPr lang="en-US" dirty="0" smtClean="0"/>
              <a:t> et. al., 1994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404797"/>
            <a:ext cx="257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Cardona et. al.,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0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 charset="0"/>
                <a:ea typeface="Trebuchet MS" charset="0"/>
                <a:cs typeface="Trebuchet MS" charset="0"/>
              </a:rPr>
              <a:t>Preliminary Results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638631" y="517302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37634" y="2272729"/>
            <a:ext cx="7641151" cy="3928193"/>
            <a:chOff x="716845" y="2272728"/>
            <a:chExt cx="10188201" cy="39281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45" y="2549727"/>
              <a:ext cx="4868258" cy="3651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440" y="2457557"/>
              <a:ext cx="4864606" cy="36484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023037" y="2272728"/>
                  <a:ext cx="6839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037" y="2272728"/>
                  <a:ext cx="683948" cy="2769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882" t="-8511" r="-3529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746633" y="2319058"/>
                  <a:ext cx="6839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6633" y="2319058"/>
                  <a:ext cx="683948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651" t="-8696" r="-3488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/>
          <p:cNvSpPr txBox="1"/>
          <p:nvPr/>
        </p:nvSpPr>
        <p:spPr>
          <a:xfrm>
            <a:off x="7298936" y="5943600"/>
            <a:ext cx="1768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Rice et. al., 2004.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C109-063E-504A-B9CD-83BF2BFD59E6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629" y="1219200"/>
            <a:ext cx="7809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Concentration of EC DA in the sphere with center at synaptic cleft and given radius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4419600"/>
            <a:ext cx="28956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Differences become larger away from cleft because DAT is localized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6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Reconstruction of DA synapses using fluorescence images from HA-DAT from </a:t>
            </a:r>
            <a:r>
              <a:rPr lang="en-US" dirty="0" err="1" smtClean="0"/>
              <a:t>Sorkin</a:t>
            </a:r>
            <a:r>
              <a:rPr lang="en-US" dirty="0" smtClean="0"/>
              <a:t> Lab</a:t>
            </a:r>
          </a:p>
          <a:p>
            <a:r>
              <a:rPr lang="en-US" dirty="0"/>
              <a:t>Test the model for different localization and distribution of DATs. </a:t>
            </a:r>
          </a:p>
          <a:p>
            <a:r>
              <a:rPr lang="en-US" dirty="0"/>
              <a:t>Test the model in the presence of cocaine and AMPH. </a:t>
            </a:r>
          </a:p>
          <a:p>
            <a:r>
              <a:rPr lang="en-US" dirty="0"/>
              <a:t>Test model under different input frequencies.</a:t>
            </a:r>
          </a:p>
          <a:p>
            <a:r>
              <a:rPr lang="en-US" dirty="0"/>
              <a:t>Connect DA receptor occupancy with DA release mechanism via </a:t>
            </a:r>
            <a:r>
              <a:rPr lang="en-US" dirty="0" err="1"/>
              <a:t>Ca</a:t>
            </a:r>
            <a:r>
              <a:rPr lang="en-US" baseline="30000" dirty="0"/>
              <a:t>++</a:t>
            </a:r>
            <a:r>
              <a:rPr lang="en-US" dirty="0"/>
              <a:t> channels and G-proteins.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 charset="0"/>
                <a:ea typeface="Trebuchet MS" charset="0"/>
                <a:cs typeface="Trebuchet MS" charset="0"/>
              </a:rPr>
              <a:t>Preliminary Results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 smtClean="0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87333" y="261497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1449" y="261497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moviedop2_432ru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2133600"/>
            <a:ext cx="2840723" cy="378763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C109-063E-504A-B9CD-83BF2BFD59E6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28650" y="2135803"/>
            <a:ext cx="3223416" cy="3730981"/>
            <a:chOff x="838200" y="2135802"/>
            <a:chExt cx="4297888" cy="37309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35802"/>
              <a:ext cx="4297888" cy="3730981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897411" y="2790361"/>
              <a:ext cx="1346010" cy="96874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84939" y="5471807"/>
              <a:ext cx="2012472" cy="162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397739" y="4732007"/>
              <a:ext cx="1941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 </a:t>
              </a:r>
              <a:r>
                <a:rPr lang="el-GR" dirty="0" smtClean="0">
                  <a:solidFill>
                    <a:schemeClr val="bg1"/>
                  </a:solidFill>
                </a:rPr>
                <a:t>μ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95800" y="5943600"/>
            <a:ext cx="389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Yellow: DAT 	Green: DA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82291" y="-15642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2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 capabilities for DAT modeling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325112"/>
          </a:xfrm>
        </p:spPr>
        <p:txBody>
          <a:bodyPr>
            <a:normAutofit/>
          </a:bodyPr>
          <a:lstStyle/>
          <a:p>
            <a:r>
              <a:rPr lang="en-US" dirty="0" smtClean="0"/>
              <a:t>More sophisticated local concentration calculations (Aim 1)</a:t>
            </a:r>
          </a:p>
          <a:p>
            <a:r>
              <a:rPr lang="en-US" dirty="0" smtClean="0"/>
              <a:t>Improved workflow for geometry construction from images (Aim 2)</a:t>
            </a:r>
          </a:p>
          <a:p>
            <a:r>
              <a:rPr lang="en-US" dirty="0" smtClean="0"/>
              <a:t>Moving boundaries for DAT transport to membrane and endocytosis (Aim 3.1)</a:t>
            </a:r>
          </a:p>
          <a:p>
            <a:r>
              <a:rPr lang="en-US" dirty="0" smtClean="0"/>
              <a:t>Greater complexity in signal transduction (Aim 3.2)</a:t>
            </a:r>
          </a:p>
          <a:p>
            <a:r>
              <a:rPr lang="en-US" dirty="0" smtClean="0"/>
              <a:t>Excluded volume effects (Aim 3.3)</a:t>
            </a:r>
          </a:p>
          <a:p>
            <a:r>
              <a:rPr lang="en-US" dirty="0" smtClean="0"/>
              <a:t>Parallelization (Aim 3.4)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84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14658</TotalTime>
  <Words>241</Words>
  <Application>Microsoft Macintosh PowerPoint</Application>
  <PresentationFormat>On-screen Show (4:3)</PresentationFormat>
  <Paragraphs>46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Urban</vt:lpstr>
      <vt:lpstr>DBP3: Spatiotemporal model of DAT function and regulation in neurons </vt:lpstr>
      <vt:lpstr>Motivation</vt:lpstr>
      <vt:lpstr>Approach</vt:lpstr>
      <vt:lpstr>Preliminary Results</vt:lpstr>
      <vt:lpstr>Work in Progress</vt:lpstr>
      <vt:lpstr>Preliminary Results</vt:lpstr>
      <vt:lpstr>Novel capabilities for DAT modeling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Technology Research Center (P41)</dc:title>
  <dc:creator>Alyx Cole</dc:creator>
  <cp:lastModifiedBy>James Faeder</cp:lastModifiedBy>
  <cp:revision>848</cp:revision>
  <dcterms:created xsi:type="dcterms:W3CDTF">2011-08-16T17:40:06Z</dcterms:created>
  <dcterms:modified xsi:type="dcterms:W3CDTF">2015-09-15T13:27:28Z</dcterms:modified>
</cp:coreProperties>
</file>